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3"/>
  </p:sldMasterIdLst>
  <p:notesMasterIdLst>
    <p:notesMasterId r:id="rId4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51" roundtripDataSignature="AMtx7miQ/uuU9xayyUf5VAWjnee7NmUF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E2D9F-8A94-4C97-AE21-48BCB240479A}" v="1" dt="2023-09-21T20:22:31.352"/>
  </p1510:revLst>
</p1510:revInfo>
</file>

<file path=ppt/tableStyles.xml><?xml version="1.0" encoding="utf-8"?>
<a:tblStyleLst xmlns:a="http://schemas.openxmlformats.org/drawingml/2006/main" def="{69E2B3F6-2939-402E-8E36-3E15B13DB7B3}">
  <a:tblStyle styleId="{69E2B3F6-2939-402E-8E36-3E15B13DB7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microsoft.com/office/2015/10/relationships/revisionInfo" Target="revisionInfo.xml"/><Relationship Id="rId8" Type="http://schemas.openxmlformats.org/officeDocument/2006/relationships/slide" Target="slides/slide5.xml"/><Relationship Id="rId51" Type="http://customschemas.google.com/relationships/presentationmetadata" Target="metadata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" name="Google Shape;38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5" name="Google Shape;40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1" name="Google Shape;411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5" name="Google Shape;43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4" name="Google Shape;454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6" name="Google Shape;46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2" name="Google Shape;472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8" name="Google Shape;47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4" name="Google Shape;4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0" name="Google Shape;490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6" name="Google Shape;496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8" name="Google Shape;5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3"/>
          <p:cNvSpPr txBox="1"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3"/>
          <p:cNvSpPr/>
          <p:nvPr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3"/>
          <p:cNvSpPr/>
          <p:nvPr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dk2"/>
          </a:solidFill>
          <a:ln w="12700" cap="flat" cmpd="sng">
            <a:solidFill>
              <a:srgbClr val="004B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3"/>
          <p:cNvSpPr/>
          <p:nvPr/>
        </p:nvSpPr>
        <p:spPr>
          <a:xfrm>
            <a:off x="1" y="4571999"/>
            <a:ext cx="1118508" cy="1118508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3"/>
          <p:cNvSpPr/>
          <p:nvPr/>
        </p:nvSpPr>
        <p:spPr>
          <a:xfrm>
            <a:off x="1" y="5739492"/>
            <a:ext cx="1118508" cy="1118508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Google Shape;22;p33"/>
          <p:cNvGrpSpPr/>
          <p:nvPr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23" name="Google Shape;23;p33"/>
            <p:cNvSpPr/>
            <p:nvPr/>
          </p:nvSpPr>
          <p:spPr>
            <a:xfrm rot="-5400000">
              <a:off x="10667433" y="370908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3"/>
            <p:cNvSpPr/>
            <p:nvPr/>
          </p:nvSpPr>
          <p:spPr>
            <a:xfrm rot="5400000" flipH="1">
              <a:off x="9499940" y="370908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33"/>
          <p:cNvSpPr/>
          <p:nvPr/>
        </p:nvSpPr>
        <p:spPr>
          <a:xfrm>
            <a:off x="0" y="-1"/>
            <a:ext cx="1167493" cy="1167493"/>
          </a:xfrm>
          <a:custGeom>
            <a:avLst/>
            <a:gdLst/>
            <a:ahLst/>
            <a:cxnLst/>
            <a:rect l="l" t="t" r="r" b="b"/>
            <a:pathLst>
              <a:path w="862693" h="862693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3"/>
          <p:cNvSpPr/>
          <p:nvPr/>
        </p:nvSpPr>
        <p:spPr>
          <a:xfrm>
            <a:off x="11024507" y="4580708"/>
            <a:ext cx="1167493" cy="2277292"/>
          </a:xfrm>
          <a:custGeom>
            <a:avLst/>
            <a:gdLst/>
            <a:ahLst/>
            <a:cxnLst/>
            <a:rect l="l" t="t" r="r" b="b"/>
            <a:pathLst>
              <a:path w="1167493" h="2272167" extrusionOk="0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meline">
    <p:bg>
      <p:bgPr>
        <a:solidFill>
          <a:schemeClr val="accen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4"/>
          <p:cNvSpPr/>
          <p:nvPr/>
        </p:nvSpPr>
        <p:spPr>
          <a:xfrm flipH="1">
            <a:off x="8580896" y="1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4"/>
          <p:cNvSpPr/>
          <p:nvPr/>
        </p:nvSpPr>
        <p:spPr>
          <a:xfrm rot="5400000" flipH="1">
            <a:off x="1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4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4"/>
          <p:cNvSpPr txBox="1">
            <a:spLocks noGrp="1"/>
          </p:cNvSpPr>
          <p:nvPr>
            <p:ph type="body" idx="1"/>
          </p:nvPr>
        </p:nvSpPr>
        <p:spPr>
          <a:xfrm>
            <a:off x="1167493" y="2087561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44"/>
          <p:cNvSpPr txBox="1">
            <a:spLocks noGrp="1"/>
          </p:cNvSpPr>
          <p:nvPr>
            <p:ph type="dt" idx="10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4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6"/>
          <p:cNvSpPr txBox="1"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6"/>
          <p:cNvSpPr txBox="1">
            <a:spLocks noGrp="1"/>
          </p:cNvSpPr>
          <p:nvPr>
            <p:ph type="dt" idx="10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6"/>
          <p:cNvSpPr/>
          <p:nvPr/>
        </p:nvSpPr>
        <p:spPr>
          <a:xfrm rot="10800000" flipH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6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7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7"/>
          <p:cNvSpPr txBox="1"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4" name="Google Shape;154;p47"/>
          <p:cNvSpPr txBox="1">
            <a:spLocks noGrp="1"/>
          </p:cNvSpPr>
          <p:nvPr>
            <p:ph type="body" idx="2"/>
          </p:nvPr>
        </p:nvSpPr>
        <p:spPr>
          <a:xfrm>
            <a:off x="2589887" y="2802889"/>
            <a:ext cx="4263376" cy="310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47"/>
          <p:cNvSpPr txBox="1">
            <a:spLocks noGrp="1"/>
          </p:cNvSpPr>
          <p:nvPr>
            <p:ph type="body" idx="3"/>
          </p:nvPr>
        </p:nvSpPr>
        <p:spPr>
          <a:xfrm>
            <a:off x="7541540" y="2223398"/>
            <a:ext cx="383098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p47"/>
          <p:cNvSpPr txBox="1">
            <a:spLocks noGrp="1"/>
          </p:cNvSpPr>
          <p:nvPr>
            <p:ph type="body" idx="4"/>
          </p:nvPr>
        </p:nvSpPr>
        <p:spPr>
          <a:xfrm>
            <a:off x="7111620" y="2799661"/>
            <a:ext cx="4260907" cy="310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47"/>
          <p:cNvSpPr txBox="1">
            <a:spLocks noGrp="1"/>
          </p:cNvSpPr>
          <p:nvPr>
            <p:ph type="dt" idx="10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7"/>
          <p:cNvSpPr/>
          <p:nvPr/>
        </p:nvSpPr>
        <p:spPr>
          <a:xfrm rot="10800000" flipH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 extrusionOk="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7"/>
          <p:cNvSpPr txBox="1">
            <a:spLocks noGrp="1"/>
          </p:cNvSpPr>
          <p:nvPr>
            <p:ph type="sldNum" idx="12"/>
          </p:nvPr>
        </p:nvSpPr>
        <p:spPr>
          <a:xfrm>
            <a:off x="681637" y="787784"/>
            <a:ext cx="7799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1167493" y="2017467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/>
          <p:nvPr/>
        </p:nvSpPr>
        <p:spPr>
          <a:xfrm flipH="1">
            <a:off x="8580896" y="1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4"/>
          <p:cNvSpPr/>
          <p:nvPr/>
        </p:nvSpPr>
        <p:spPr>
          <a:xfrm flipH="1">
            <a:off x="8580896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4"/>
          <p:cNvSpPr/>
          <p:nvPr/>
        </p:nvSpPr>
        <p:spPr>
          <a:xfrm>
            <a:off x="1" y="0"/>
            <a:ext cx="933856" cy="933856"/>
          </a:xfrm>
          <a:custGeom>
            <a:avLst/>
            <a:gdLst/>
            <a:ahLst/>
            <a:cxnLst/>
            <a:rect l="l" t="t" r="r" b="b"/>
            <a:pathLst>
              <a:path w="862693" h="862693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34"/>
          <p:cNvGrpSpPr/>
          <p:nvPr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34" name="Google Shape;34;p34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4"/>
            <p:cNvSpPr/>
            <p:nvPr/>
          </p:nvSpPr>
          <p:spPr>
            <a:xfrm rot="5400000" flipH="1">
              <a:off x="7056329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34"/>
          <p:cNvSpPr txBox="1">
            <a:spLocks noGrp="1"/>
          </p:cNvSpPr>
          <p:nvPr>
            <p:ph type="dt" idx="10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5"/>
          <p:cNvSpPr/>
          <p:nvPr/>
        </p:nvSpPr>
        <p:spPr>
          <a:xfrm>
            <a:off x="0" y="0"/>
            <a:ext cx="8025490" cy="6858000"/>
          </a:xfrm>
          <a:custGeom>
            <a:avLst/>
            <a:gdLst/>
            <a:ahLst/>
            <a:cxnLst/>
            <a:rect l="l" t="t" r="r" b="b"/>
            <a:pathLst>
              <a:path w="8025490" h="6858000" extrusionOk="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5"/>
          <p:cNvSpPr txBox="1"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3" name="Google Shape;43;p35"/>
          <p:cNvGrpSpPr/>
          <p:nvPr/>
        </p:nvGrpSpPr>
        <p:grpSpPr>
          <a:xfrm rot="-54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44" name="Google Shape;44;p35"/>
            <p:cNvSpPr/>
            <p:nvPr/>
          </p:nvSpPr>
          <p:spPr>
            <a:xfrm rot="-5400000">
              <a:off x="10667433" y="370908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5"/>
            <p:cNvSpPr/>
            <p:nvPr/>
          </p:nvSpPr>
          <p:spPr>
            <a:xfrm rot="5400000" flipH="1">
              <a:off x="9499940" y="370908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35"/>
          <p:cNvSpPr/>
          <p:nvPr/>
        </p:nvSpPr>
        <p:spPr>
          <a:xfrm flipH="1">
            <a:off x="8580896" y="1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5"/>
          <p:cNvSpPr/>
          <p:nvPr/>
        </p:nvSpPr>
        <p:spPr>
          <a:xfrm flipH="1">
            <a:off x="8580896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5"/>
          <p:cNvSpPr txBox="1"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5"/>
          <p:cNvSpPr txBox="1"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45"/>
          <p:cNvSpPr/>
          <p:nvPr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45"/>
          <p:cNvGrpSpPr/>
          <p:nvPr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53" name="Google Shape;53;p45"/>
            <p:cNvSpPr/>
            <p:nvPr/>
          </p:nvSpPr>
          <p:spPr>
            <a:xfrm rot="-5400000">
              <a:off x="10667433" y="370908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45"/>
            <p:cNvSpPr/>
            <p:nvPr/>
          </p:nvSpPr>
          <p:spPr>
            <a:xfrm rot="5400000" flipH="1">
              <a:off x="9499940" y="370908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45"/>
          <p:cNvSpPr/>
          <p:nvPr/>
        </p:nvSpPr>
        <p:spPr>
          <a:xfrm>
            <a:off x="0" y="-1"/>
            <a:ext cx="1167493" cy="1167493"/>
          </a:xfrm>
          <a:custGeom>
            <a:avLst/>
            <a:gdLst/>
            <a:ahLst/>
            <a:cxnLst/>
            <a:rect l="l" t="t" r="r" b="b"/>
            <a:pathLst>
              <a:path w="862693" h="862693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5"/>
          <p:cNvSpPr/>
          <p:nvPr/>
        </p:nvSpPr>
        <p:spPr>
          <a:xfrm>
            <a:off x="10228214" y="-1"/>
            <a:ext cx="1963787" cy="3178856"/>
          </a:xfrm>
          <a:custGeom>
            <a:avLst/>
            <a:gdLst/>
            <a:ahLst/>
            <a:cxnLst/>
            <a:rect l="l" t="t" r="r" b="b"/>
            <a:pathLst>
              <a:path w="1963787" h="3178856" extrusionOk="0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chemeClr val="accen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9"/>
          <p:cNvSpPr/>
          <p:nvPr/>
        </p:nvSpPr>
        <p:spPr>
          <a:xfrm>
            <a:off x="0" y="2286002"/>
            <a:ext cx="12208822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9"/>
          <p:cNvSpPr/>
          <p:nvPr/>
        </p:nvSpPr>
        <p:spPr>
          <a:xfrm flipH="1">
            <a:off x="8597718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9"/>
          <p:cNvSpPr/>
          <p:nvPr/>
        </p:nvSpPr>
        <p:spPr>
          <a:xfrm>
            <a:off x="1" y="0"/>
            <a:ext cx="933856" cy="933856"/>
          </a:xfrm>
          <a:custGeom>
            <a:avLst/>
            <a:gdLst/>
            <a:ahLst/>
            <a:cxnLst/>
            <a:rect l="l" t="t" r="r" b="b"/>
            <a:pathLst>
              <a:path w="862693" h="862693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9"/>
          <p:cNvSpPr/>
          <p:nvPr/>
        </p:nvSpPr>
        <p:spPr>
          <a:xfrm rot="-5400000">
            <a:off x="10344100" y="438098"/>
            <a:ext cx="2285999" cy="1409801"/>
          </a:xfrm>
          <a:custGeom>
            <a:avLst/>
            <a:gdLst/>
            <a:ahLst/>
            <a:cxnLst/>
            <a:rect l="l" t="t" r="r" b="b"/>
            <a:pathLst>
              <a:path w="1881641" h="1167493" extrusionOk="0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9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dt" idx="10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sldNum" idx="12"/>
          </p:nvPr>
        </p:nvSpPr>
        <p:spPr>
          <a:xfrm>
            <a:off x="10206318" y="6356350"/>
            <a:ext cx="160468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">
  <p:cSld name="Graph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0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body" idx="1"/>
          </p:nvPr>
        </p:nvSpPr>
        <p:spPr>
          <a:xfrm>
            <a:off x="1167493" y="2087561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/>
          <p:nvPr/>
        </p:nvSpPr>
        <p:spPr>
          <a:xfrm flipH="1">
            <a:off x="8580896" y="1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0"/>
          <p:cNvSpPr/>
          <p:nvPr/>
        </p:nvSpPr>
        <p:spPr>
          <a:xfrm rot="5400000" flipH="1">
            <a:off x="1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0"/>
          <p:cNvSpPr txBox="1">
            <a:spLocks noGrp="1"/>
          </p:cNvSpPr>
          <p:nvPr>
            <p:ph type="dt" idx="10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1"/>
          <p:cNvSpPr txBox="1"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  <a:defRPr sz="4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body" idx="1"/>
          </p:nvPr>
        </p:nvSpPr>
        <p:spPr>
          <a:xfrm>
            <a:off x="381000" y="519405"/>
            <a:ext cx="1364297" cy="1094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BF"/>
              </a:buClr>
              <a:buSzPts val="23900"/>
              <a:buNone/>
              <a:defRPr sz="23900" b="1">
                <a:solidFill>
                  <a:srgbClr val="004D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body" idx="2"/>
          </p:nvPr>
        </p:nvSpPr>
        <p:spPr>
          <a:xfrm>
            <a:off x="6881813" y="4494213"/>
            <a:ext cx="3511550" cy="67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body" idx="3"/>
          </p:nvPr>
        </p:nvSpPr>
        <p:spPr>
          <a:xfrm>
            <a:off x="10609104" y="3399692"/>
            <a:ext cx="1364297" cy="1094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DBF"/>
              </a:buClr>
              <a:buSzPts val="23900"/>
              <a:buNone/>
              <a:defRPr sz="23900" b="1">
                <a:solidFill>
                  <a:srgbClr val="004D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dt" idx="10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">
  <p:cSld name="Team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2"/>
          <p:cNvSpPr/>
          <p:nvPr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2"/>
          <p:cNvSpPr txBox="1"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2"/>
          <p:cNvSpPr>
            <a:spLocks noGrp="1"/>
          </p:cNvSpPr>
          <p:nvPr>
            <p:ph type="pic" idx="2"/>
          </p:nvPr>
        </p:nvSpPr>
        <p:spPr>
          <a:xfrm>
            <a:off x="750429" y="2227758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42"/>
          <p:cNvSpPr txBox="1">
            <a:spLocks noGrp="1"/>
          </p:cNvSpPr>
          <p:nvPr>
            <p:ph type="body" idx="1"/>
          </p:nvPr>
        </p:nvSpPr>
        <p:spPr>
          <a:xfrm>
            <a:off x="2123351" y="2426400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42"/>
          <p:cNvSpPr txBox="1">
            <a:spLocks noGrp="1"/>
          </p:cNvSpPr>
          <p:nvPr>
            <p:ph type="body" idx="3"/>
          </p:nvPr>
        </p:nvSpPr>
        <p:spPr>
          <a:xfrm>
            <a:off x="2123350" y="2811646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42"/>
          <p:cNvSpPr>
            <a:spLocks noGrp="1"/>
          </p:cNvSpPr>
          <p:nvPr>
            <p:ph type="pic" idx="4"/>
          </p:nvPr>
        </p:nvSpPr>
        <p:spPr>
          <a:xfrm>
            <a:off x="5495813" y="2227758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42"/>
          <p:cNvSpPr txBox="1">
            <a:spLocks noGrp="1"/>
          </p:cNvSpPr>
          <p:nvPr>
            <p:ph type="body" idx="5"/>
          </p:nvPr>
        </p:nvSpPr>
        <p:spPr>
          <a:xfrm>
            <a:off x="6870817" y="242256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42"/>
          <p:cNvSpPr txBox="1">
            <a:spLocks noGrp="1"/>
          </p:cNvSpPr>
          <p:nvPr>
            <p:ph type="body" idx="6"/>
          </p:nvPr>
        </p:nvSpPr>
        <p:spPr>
          <a:xfrm>
            <a:off x="6870816" y="280781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42"/>
          <p:cNvSpPr>
            <a:spLocks noGrp="1"/>
          </p:cNvSpPr>
          <p:nvPr>
            <p:ph type="pic" idx="7"/>
          </p:nvPr>
        </p:nvSpPr>
        <p:spPr>
          <a:xfrm>
            <a:off x="750429" y="4254273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42"/>
          <p:cNvSpPr txBox="1">
            <a:spLocks noGrp="1"/>
          </p:cNvSpPr>
          <p:nvPr>
            <p:ph type="body" idx="8"/>
          </p:nvPr>
        </p:nvSpPr>
        <p:spPr>
          <a:xfrm>
            <a:off x="2123351" y="4498793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42"/>
          <p:cNvSpPr txBox="1">
            <a:spLocks noGrp="1"/>
          </p:cNvSpPr>
          <p:nvPr>
            <p:ph type="body" idx="9"/>
          </p:nvPr>
        </p:nvSpPr>
        <p:spPr>
          <a:xfrm>
            <a:off x="2123350" y="4884039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42"/>
          <p:cNvSpPr>
            <a:spLocks noGrp="1"/>
          </p:cNvSpPr>
          <p:nvPr>
            <p:ph type="pic" idx="13"/>
          </p:nvPr>
        </p:nvSpPr>
        <p:spPr>
          <a:xfrm>
            <a:off x="5495813" y="4254273"/>
            <a:ext cx="1200374" cy="1201242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42"/>
          <p:cNvSpPr txBox="1">
            <a:spLocks noGrp="1"/>
          </p:cNvSpPr>
          <p:nvPr>
            <p:ph type="body" idx="14"/>
          </p:nvPr>
        </p:nvSpPr>
        <p:spPr>
          <a:xfrm>
            <a:off x="6870817" y="4498793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2"/>
          <p:cNvSpPr txBox="1">
            <a:spLocks noGrp="1"/>
          </p:cNvSpPr>
          <p:nvPr>
            <p:ph type="body" idx="15"/>
          </p:nvPr>
        </p:nvSpPr>
        <p:spPr>
          <a:xfrm>
            <a:off x="6870816" y="4884039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42"/>
          <p:cNvSpPr txBox="1">
            <a:spLocks noGrp="1"/>
          </p:cNvSpPr>
          <p:nvPr>
            <p:ph type="dt" idx="10"/>
          </p:nvPr>
        </p:nvSpPr>
        <p:spPr>
          <a:xfrm>
            <a:off x="381000" y="6356350"/>
            <a:ext cx="15698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2"/>
          <p:cNvSpPr txBox="1">
            <a:spLocks noGrp="1"/>
          </p:cNvSpPr>
          <p:nvPr>
            <p:ph type="ftr" idx="11"/>
          </p:nvPr>
        </p:nvSpPr>
        <p:spPr>
          <a:xfrm>
            <a:off x="287110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2"/>
          <p:cNvSpPr txBox="1">
            <a:spLocks noGrp="1"/>
          </p:cNvSpPr>
          <p:nvPr>
            <p:ph type="sldNum" idx="12"/>
          </p:nvPr>
        </p:nvSpPr>
        <p:spPr>
          <a:xfrm>
            <a:off x="8332334" y="6356350"/>
            <a:ext cx="11674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42"/>
          <p:cNvSpPr/>
          <p:nvPr/>
        </p:nvSpPr>
        <p:spPr>
          <a:xfrm rot="5400000" flipH="1">
            <a:off x="9499940" y="355410"/>
            <a:ext cx="1881641" cy="1167493"/>
          </a:xfrm>
          <a:custGeom>
            <a:avLst/>
            <a:gdLst/>
            <a:ahLst/>
            <a:cxnLst/>
            <a:rect l="l" t="t" r="r" b="b"/>
            <a:pathLst>
              <a:path w="1881641" h="1167493" extrusionOk="0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2"/>
          <p:cNvSpPr/>
          <p:nvPr/>
        </p:nvSpPr>
        <p:spPr>
          <a:xfrm flipH="1">
            <a:off x="10866436" y="1879977"/>
            <a:ext cx="1325563" cy="1325563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2"/>
          <p:cNvSpPr/>
          <p:nvPr/>
        </p:nvSpPr>
        <p:spPr>
          <a:xfrm>
            <a:off x="11024507" y="-1664"/>
            <a:ext cx="1167494" cy="1881641"/>
          </a:xfrm>
          <a:custGeom>
            <a:avLst/>
            <a:gdLst/>
            <a:ahLst/>
            <a:cxnLst/>
            <a:rect l="l" t="t" r="r" b="b"/>
            <a:pathLst>
              <a:path w="1167494" h="1881641" extrusionOk="0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2"/>
          <p:cNvSpPr/>
          <p:nvPr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2"/>
          <p:cNvSpPr/>
          <p:nvPr/>
        </p:nvSpPr>
        <p:spPr>
          <a:xfrm rot="-5400000" flipH="1">
            <a:off x="10667432" y="5333432"/>
            <a:ext cx="1881641" cy="1167493"/>
          </a:xfrm>
          <a:custGeom>
            <a:avLst/>
            <a:gdLst/>
            <a:ahLst/>
            <a:cxnLst/>
            <a:rect l="l" t="t" r="r" b="b"/>
            <a:pathLst>
              <a:path w="1881641" h="1167493" extrusionOk="0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2"/>
          <p:cNvSpPr/>
          <p:nvPr/>
        </p:nvSpPr>
        <p:spPr>
          <a:xfrm rot="10800000" flipH="1">
            <a:off x="9857012" y="3651505"/>
            <a:ext cx="1325563" cy="1325563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2"/>
          <p:cNvSpPr/>
          <p:nvPr/>
        </p:nvSpPr>
        <p:spPr>
          <a:xfrm rot="10800000">
            <a:off x="9857013" y="4976359"/>
            <a:ext cx="1167494" cy="1881641"/>
          </a:xfrm>
          <a:custGeom>
            <a:avLst/>
            <a:gdLst/>
            <a:ahLst/>
            <a:cxnLst/>
            <a:rect l="l" t="t" r="r" b="b"/>
            <a:pathLst>
              <a:path w="1167494" h="1881641" extrusionOk="0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ole team">
  <p:cSld name="Whole team">
    <p:bg>
      <p:bgPr>
        <a:solidFill>
          <a:schemeClr val="accent2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3"/>
          <p:cNvSpPr txBox="1"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3"/>
          <p:cNvSpPr>
            <a:spLocks noGrp="1"/>
          </p:cNvSpPr>
          <p:nvPr>
            <p:ph type="pic" idx="2"/>
          </p:nvPr>
        </p:nvSpPr>
        <p:spPr>
          <a:xfrm>
            <a:off x="750429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43"/>
          <p:cNvSpPr txBox="1">
            <a:spLocks noGrp="1"/>
          </p:cNvSpPr>
          <p:nvPr>
            <p:ph type="body" idx="1"/>
          </p:nvPr>
        </p:nvSpPr>
        <p:spPr>
          <a:xfrm>
            <a:off x="750430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43"/>
          <p:cNvSpPr txBox="1">
            <a:spLocks noGrp="1"/>
          </p:cNvSpPr>
          <p:nvPr>
            <p:ph type="body" idx="3"/>
          </p:nvPr>
        </p:nvSpPr>
        <p:spPr>
          <a:xfrm>
            <a:off x="750429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3"/>
          <p:cNvSpPr>
            <a:spLocks noGrp="1"/>
          </p:cNvSpPr>
          <p:nvPr>
            <p:ph type="pic" idx="4"/>
          </p:nvPr>
        </p:nvSpPr>
        <p:spPr>
          <a:xfrm>
            <a:off x="3549397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43"/>
          <p:cNvSpPr txBox="1">
            <a:spLocks noGrp="1"/>
          </p:cNvSpPr>
          <p:nvPr>
            <p:ph type="body" idx="5"/>
          </p:nvPr>
        </p:nvSpPr>
        <p:spPr>
          <a:xfrm>
            <a:off x="3549398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43"/>
          <p:cNvSpPr txBox="1">
            <a:spLocks noGrp="1"/>
          </p:cNvSpPr>
          <p:nvPr>
            <p:ph type="body" idx="6"/>
          </p:nvPr>
        </p:nvSpPr>
        <p:spPr>
          <a:xfrm>
            <a:off x="3549397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43"/>
          <p:cNvSpPr>
            <a:spLocks noGrp="1"/>
          </p:cNvSpPr>
          <p:nvPr>
            <p:ph type="pic" idx="7"/>
          </p:nvPr>
        </p:nvSpPr>
        <p:spPr>
          <a:xfrm>
            <a:off x="6348367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43"/>
          <p:cNvSpPr txBox="1">
            <a:spLocks noGrp="1"/>
          </p:cNvSpPr>
          <p:nvPr>
            <p:ph type="body" idx="8"/>
          </p:nvPr>
        </p:nvSpPr>
        <p:spPr>
          <a:xfrm>
            <a:off x="6348368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43"/>
          <p:cNvSpPr txBox="1">
            <a:spLocks noGrp="1"/>
          </p:cNvSpPr>
          <p:nvPr>
            <p:ph type="body" idx="9"/>
          </p:nvPr>
        </p:nvSpPr>
        <p:spPr>
          <a:xfrm>
            <a:off x="6348367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3"/>
          <p:cNvSpPr>
            <a:spLocks noGrp="1"/>
          </p:cNvSpPr>
          <p:nvPr>
            <p:ph type="pic" idx="13"/>
          </p:nvPr>
        </p:nvSpPr>
        <p:spPr>
          <a:xfrm>
            <a:off x="9147335" y="2068734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43"/>
          <p:cNvSpPr txBox="1">
            <a:spLocks noGrp="1"/>
          </p:cNvSpPr>
          <p:nvPr>
            <p:ph type="body" idx="14"/>
          </p:nvPr>
        </p:nvSpPr>
        <p:spPr>
          <a:xfrm>
            <a:off x="9147336" y="2994545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3"/>
          <p:cNvSpPr txBox="1">
            <a:spLocks noGrp="1"/>
          </p:cNvSpPr>
          <p:nvPr>
            <p:ph type="body" idx="15"/>
          </p:nvPr>
        </p:nvSpPr>
        <p:spPr>
          <a:xfrm>
            <a:off x="9147335" y="3379791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43"/>
          <p:cNvSpPr>
            <a:spLocks noGrp="1"/>
          </p:cNvSpPr>
          <p:nvPr>
            <p:ph type="pic" idx="16"/>
          </p:nvPr>
        </p:nvSpPr>
        <p:spPr>
          <a:xfrm>
            <a:off x="750429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43"/>
          <p:cNvSpPr txBox="1">
            <a:spLocks noGrp="1"/>
          </p:cNvSpPr>
          <p:nvPr>
            <p:ph type="body" idx="17"/>
          </p:nvPr>
        </p:nvSpPr>
        <p:spPr>
          <a:xfrm>
            <a:off x="750430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43"/>
          <p:cNvSpPr txBox="1">
            <a:spLocks noGrp="1"/>
          </p:cNvSpPr>
          <p:nvPr>
            <p:ph type="body" idx="18"/>
          </p:nvPr>
        </p:nvSpPr>
        <p:spPr>
          <a:xfrm>
            <a:off x="750429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43"/>
          <p:cNvSpPr>
            <a:spLocks noGrp="1"/>
          </p:cNvSpPr>
          <p:nvPr>
            <p:ph type="pic" idx="19"/>
          </p:nvPr>
        </p:nvSpPr>
        <p:spPr>
          <a:xfrm>
            <a:off x="3549397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43"/>
          <p:cNvSpPr txBox="1">
            <a:spLocks noGrp="1"/>
          </p:cNvSpPr>
          <p:nvPr>
            <p:ph type="body" idx="20"/>
          </p:nvPr>
        </p:nvSpPr>
        <p:spPr>
          <a:xfrm>
            <a:off x="3549398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43"/>
          <p:cNvSpPr txBox="1">
            <a:spLocks noGrp="1"/>
          </p:cNvSpPr>
          <p:nvPr>
            <p:ph type="body" idx="21"/>
          </p:nvPr>
        </p:nvSpPr>
        <p:spPr>
          <a:xfrm>
            <a:off x="3549397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43"/>
          <p:cNvSpPr>
            <a:spLocks noGrp="1"/>
          </p:cNvSpPr>
          <p:nvPr>
            <p:ph type="pic" idx="22"/>
          </p:nvPr>
        </p:nvSpPr>
        <p:spPr>
          <a:xfrm>
            <a:off x="6348367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43"/>
          <p:cNvSpPr txBox="1">
            <a:spLocks noGrp="1"/>
          </p:cNvSpPr>
          <p:nvPr>
            <p:ph type="body" idx="23"/>
          </p:nvPr>
        </p:nvSpPr>
        <p:spPr>
          <a:xfrm>
            <a:off x="6348368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43"/>
          <p:cNvSpPr txBox="1">
            <a:spLocks noGrp="1"/>
          </p:cNvSpPr>
          <p:nvPr>
            <p:ph type="body" idx="24"/>
          </p:nvPr>
        </p:nvSpPr>
        <p:spPr>
          <a:xfrm>
            <a:off x="6348367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43"/>
          <p:cNvSpPr>
            <a:spLocks noGrp="1"/>
          </p:cNvSpPr>
          <p:nvPr>
            <p:ph type="pic" idx="25"/>
          </p:nvPr>
        </p:nvSpPr>
        <p:spPr>
          <a:xfrm>
            <a:off x="9147335" y="4118551"/>
            <a:ext cx="904987" cy="905641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43"/>
          <p:cNvSpPr txBox="1">
            <a:spLocks noGrp="1"/>
          </p:cNvSpPr>
          <p:nvPr>
            <p:ph type="body" idx="26"/>
          </p:nvPr>
        </p:nvSpPr>
        <p:spPr>
          <a:xfrm>
            <a:off x="9147336" y="5044362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43"/>
          <p:cNvSpPr txBox="1">
            <a:spLocks noGrp="1"/>
          </p:cNvSpPr>
          <p:nvPr>
            <p:ph type="body" idx="27"/>
          </p:nvPr>
        </p:nvSpPr>
        <p:spPr>
          <a:xfrm>
            <a:off x="9147335" y="5429608"/>
            <a:ext cx="2281237" cy="34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43"/>
          <p:cNvSpPr txBox="1">
            <a:spLocks noGrp="1"/>
          </p:cNvSpPr>
          <p:nvPr>
            <p:ph type="dt" idx="10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3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"/>
          <p:cNvSpPr txBox="1">
            <a:spLocks noGrp="1"/>
          </p:cNvSpPr>
          <p:nvPr>
            <p:ph type="ctrTitle"/>
          </p:nvPr>
        </p:nvSpPr>
        <p:spPr>
          <a:xfrm>
            <a:off x="698747" y="484859"/>
            <a:ext cx="7301647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/>
              <a:t>2023 Core Service Review</a:t>
            </a:r>
            <a:endParaRPr/>
          </a:p>
        </p:txBody>
      </p:sp>
      <p:sp>
        <p:nvSpPr>
          <p:cNvPr id="166" name="Google Shape;166;p1"/>
          <p:cNvSpPr txBox="1">
            <a:spLocks noGrp="1"/>
          </p:cNvSpPr>
          <p:nvPr>
            <p:ph type="subTitle" idx="1"/>
          </p:nvPr>
        </p:nvSpPr>
        <p:spPr>
          <a:xfrm>
            <a:off x="698748" y="3199403"/>
            <a:ext cx="9500507" cy="80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Public Information Session</a:t>
            </a:r>
            <a:endParaRPr/>
          </a:p>
        </p:txBody>
      </p:sp>
      <p:sp>
        <p:nvSpPr>
          <p:cNvPr id="167" name="Google Shape;167;p1"/>
          <p:cNvSpPr txBox="1"/>
          <p:nvPr/>
        </p:nvSpPr>
        <p:spPr>
          <a:xfrm>
            <a:off x="7926273" y="5572125"/>
            <a:ext cx="245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September 20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9662" y="4837876"/>
            <a:ext cx="2852057" cy="1654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"/>
          <p:cNvSpPr txBox="1">
            <a:spLocks noGrp="1"/>
          </p:cNvSpPr>
          <p:nvPr>
            <p:ph type="title"/>
          </p:nvPr>
        </p:nvSpPr>
        <p:spPr>
          <a:xfrm>
            <a:off x="820651" y="382617"/>
            <a:ext cx="1016148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Strengths to Build On</a:t>
            </a:r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idx="1"/>
          </p:nvPr>
        </p:nvSpPr>
        <p:spPr>
          <a:xfrm>
            <a:off x="273269" y="1745592"/>
            <a:ext cx="11330467" cy="336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-"/>
            </a:pPr>
            <a:r>
              <a:rPr lang="en-US" sz="2400"/>
              <a:t>Re-configured Brock organizational structure; </a:t>
            </a:r>
            <a:r>
              <a:rPr lang="en-US" sz="2400" i="1"/>
              <a:t>Form Follows Function</a:t>
            </a:r>
            <a:endParaRPr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-"/>
            </a:pPr>
            <a:r>
              <a:rPr lang="en-US" sz="2400"/>
              <a:t>Revitalized/stabilized CAO and leadership team with clear mandates</a:t>
            </a:r>
            <a:endParaRPr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-"/>
            </a:pPr>
            <a:r>
              <a:rPr lang="en-US" sz="2400"/>
              <a:t>Council willingness to take action to modernize operations and control service delivery costs</a:t>
            </a:r>
            <a:endParaRPr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-"/>
            </a:pPr>
            <a:r>
              <a:rPr lang="en-US" sz="2400"/>
              <a:t>Brock’s moderately strong financial balance sheet and accumulated reserves and reserve funds</a:t>
            </a:r>
            <a:endParaRPr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-"/>
            </a:pPr>
            <a:r>
              <a:rPr lang="en-US" sz="2400"/>
              <a:t>Durham Region’s forecast of slow but steady population and employment growth in Brock.</a:t>
            </a:r>
            <a:endParaRPr/>
          </a:p>
          <a:p>
            <a:pPr marL="6858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 txBox="1">
            <a:spLocks noGrp="1"/>
          </p:cNvSpPr>
          <p:nvPr>
            <p:ph type="title"/>
          </p:nvPr>
        </p:nvSpPr>
        <p:spPr>
          <a:xfrm>
            <a:off x="656059" y="594360"/>
            <a:ext cx="10161486" cy="1693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Unfinished Business in Creating Mature Brock</a:t>
            </a:r>
            <a:endParaRPr/>
          </a:p>
        </p:txBody>
      </p:sp>
      <p:sp>
        <p:nvSpPr>
          <p:cNvPr id="231" name="Google Shape;231;p19"/>
          <p:cNvSpPr txBox="1">
            <a:spLocks noGrp="1"/>
          </p:cNvSpPr>
          <p:nvPr>
            <p:ph type="body" idx="1"/>
          </p:nvPr>
        </p:nvSpPr>
        <p:spPr>
          <a:xfrm>
            <a:off x="496390" y="2478024"/>
            <a:ext cx="975403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/>
              <a:t>When Brock was created through amalgamation in 1974, many of its operations were integrated &amp; a unified staffing model created</a:t>
            </a:r>
            <a:endParaRPr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/>
              <a:t>But consolidation did not occur for a range of municipal facilities (i.e. arenas), as they were in good condition and had significant life still remaining</a:t>
            </a:r>
            <a:endParaRPr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/>
              <a:t>Today many of these facilities need significant rehabilitation/         re-investment…looming $ price tag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"/>
          <p:cNvSpPr txBox="1">
            <a:spLocks noGrp="1"/>
          </p:cNvSpPr>
          <p:nvPr>
            <p:ph type="title"/>
          </p:nvPr>
        </p:nvSpPr>
        <p:spPr>
          <a:xfrm>
            <a:off x="1087980" y="-165825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Brock Amalgamation Realities</a:t>
            </a:r>
            <a:endParaRPr/>
          </a:p>
        </p:txBody>
      </p:sp>
      <p:cxnSp>
        <p:nvCxnSpPr>
          <p:cNvPr id="237" name="Google Shape;237;p20"/>
          <p:cNvCxnSpPr/>
          <p:nvPr/>
        </p:nvCxnSpPr>
        <p:spPr>
          <a:xfrm>
            <a:off x="3195667" y="1548438"/>
            <a:ext cx="0" cy="3930216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38" name="Google Shape;238;p20"/>
          <p:cNvCxnSpPr/>
          <p:nvPr/>
        </p:nvCxnSpPr>
        <p:spPr>
          <a:xfrm>
            <a:off x="7827300" y="1463892"/>
            <a:ext cx="0" cy="3930216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39" name="Google Shape;239;p20"/>
          <p:cNvSpPr/>
          <p:nvPr/>
        </p:nvSpPr>
        <p:spPr>
          <a:xfrm>
            <a:off x="1606993" y="2014476"/>
            <a:ext cx="1073427" cy="17227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04B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0"/>
          <p:cNvSpPr/>
          <p:nvPr/>
        </p:nvSpPr>
        <p:spPr>
          <a:xfrm>
            <a:off x="1606993" y="2256446"/>
            <a:ext cx="1073427" cy="17227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04B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0"/>
          <p:cNvSpPr/>
          <p:nvPr/>
        </p:nvSpPr>
        <p:spPr>
          <a:xfrm>
            <a:off x="1606995" y="2491790"/>
            <a:ext cx="1073427" cy="17227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04B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0"/>
          <p:cNvSpPr/>
          <p:nvPr/>
        </p:nvSpPr>
        <p:spPr>
          <a:xfrm>
            <a:off x="1588062" y="2740386"/>
            <a:ext cx="1073427" cy="17227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04B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0"/>
          <p:cNvSpPr/>
          <p:nvPr/>
        </p:nvSpPr>
        <p:spPr>
          <a:xfrm>
            <a:off x="1588059" y="3023388"/>
            <a:ext cx="1073427" cy="17227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04B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0"/>
          <p:cNvSpPr/>
          <p:nvPr/>
        </p:nvSpPr>
        <p:spPr>
          <a:xfrm>
            <a:off x="1588059" y="4128261"/>
            <a:ext cx="1073427" cy="17227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48135"/>
          </a:solidFill>
          <a:ln w="25400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0"/>
          <p:cNvSpPr/>
          <p:nvPr/>
        </p:nvSpPr>
        <p:spPr>
          <a:xfrm>
            <a:off x="1588059" y="4370231"/>
            <a:ext cx="1073427" cy="17227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48135"/>
          </a:solidFill>
          <a:ln w="25400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0"/>
          <p:cNvSpPr/>
          <p:nvPr/>
        </p:nvSpPr>
        <p:spPr>
          <a:xfrm>
            <a:off x="1588061" y="4605575"/>
            <a:ext cx="1073427" cy="17227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48135"/>
          </a:solidFill>
          <a:ln w="25400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0"/>
          <p:cNvSpPr/>
          <p:nvPr/>
        </p:nvSpPr>
        <p:spPr>
          <a:xfrm>
            <a:off x="1569128" y="4854171"/>
            <a:ext cx="1073427" cy="17227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48135"/>
          </a:solidFill>
          <a:ln w="25400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0"/>
          <p:cNvSpPr/>
          <p:nvPr/>
        </p:nvSpPr>
        <p:spPr>
          <a:xfrm>
            <a:off x="1569127" y="5111827"/>
            <a:ext cx="1073427" cy="17227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48135"/>
          </a:solidFill>
          <a:ln w="25400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0"/>
          <p:cNvSpPr txBox="1"/>
          <p:nvPr/>
        </p:nvSpPr>
        <p:spPr>
          <a:xfrm>
            <a:off x="405347" y="2361726"/>
            <a:ext cx="7537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Staff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0"/>
          <p:cNvSpPr txBox="1"/>
          <p:nvPr/>
        </p:nvSpPr>
        <p:spPr>
          <a:xfrm>
            <a:off x="183440" y="4129504"/>
            <a:ext cx="127951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Assets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Facilities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0"/>
          <p:cNvSpPr txBox="1"/>
          <p:nvPr/>
        </p:nvSpPr>
        <p:spPr>
          <a:xfrm>
            <a:off x="2789991" y="5583635"/>
            <a:ext cx="7553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1974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0"/>
          <p:cNvSpPr txBox="1"/>
          <p:nvPr/>
        </p:nvSpPr>
        <p:spPr>
          <a:xfrm>
            <a:off x="7208928" y="5425116"/>
            <a:ext cx="8114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0"/>
          <p:cNvSpPr/>
          <p:nvPr/>
        </p:nvSpPr>
        <p:spPr>
          <a:xfrm>
            <a:off x="4364701" y="2577929"/>
            <a:ext cx="1073427" cy="17227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004B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3564835" y="2100615"/>
            <a:ext cx="291548" cy="1095051"/>
          </a:xfrm>
          <a:prstGeom prst="rightBrace">
            <a:avLst>
              <a:gd name="adj1" fmla="val 8333"/>
              <a:gd name="adj2" fmla="val 50000"/>
            </a:avLst>
          </a:prstGeom>
          <a:noFill/>
          <a:ln w="50800" cap="flat" cmpd="sng">
            <a:solidFill>
              <a:srgbClr val="006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0"/>
          <p:cNvSpPr/>
          <p:nvPr/>
        </p:nvSpPr>
        <p:spPr>
          <a:xfrm>
            <a:off x="3508698" y="4300539"/>
            <a:ext cx="1073427" cy="17227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48135"/>
          </a:solidFill>
          <a:ln w="25400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0"/>
          <p:cNvSpPr/>
          <p:nvPr/>
        </p:nvSpPr>
        <p:spPr>
          <a:xfrm>
            <a:off x="3508698" y="4542509"/>
            <a:ext cx="1073427" cy="17227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48135"/>
          </a:solidFill>
          <a:ln w="25400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0"/>
          <p:cNvSpPr/>
          <p:nvPr/>
        </p:nvSpPr>
        <p:spPr>
          <a:xfrm>
            <a:off x="3508700" y="4777853"/>
            <a:ext cx="1073427" cy="17227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48135"/>
          </a:solidFill>
          <a:ln w="25400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0"/>
          <p:cNvSpPr txBox="1"/>
          <p:nvPr/>
        </p:nvSpPr>
        <p:spPr>
          <a:xfrm>
            <a:off x="4745659" y="1407168"/>
            <a:ext cx="157607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Brock Township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9" name="Google Shape;259;p20"/>
          <p:cNvCxnSpPr/>
          <p:nvPr/>
        </p:nvCxnSpPr>
        <p:spPr>
          <a:xfrm>
            <a:off x="4901414" y="4851184"/>
            <a:ext cx="2572812" cy="0"/>
          </a:xfrm>
          <a:prstGeom prst="straightConnector1">
            <a:avLst/>
          </a:prstGeom>
          <a:noFill/>
          <a:ln w="25400" cap="flat" cmpd="sng">
            <a:solidFill>
              <a:srgbClr val="548135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260" name="Google Shape;260;p20"/>
          <p:cNvSpPr txBox="1"/>
          <p:nvPr/>
        </p:nvSpPr>
        <p:spPr>
          <a:xfrm>
            <a:off x="5026920" y="4011259"/>
            <a:ext cx="218200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Facility “Triplets”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depreciated/consumed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over decades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0"/>
          <p:cNvSpPr txBox="1"/>
          <p:nvPr/>
        </p:nvSpPr>
        <p:spPr>
          <a:xfrm>
            <a:off x="3508698" y="5207316"/>
            <a:ext cx="36231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1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Road network systemically underfunded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1" u="none" strike="noStrike" cap="non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for sustainable life-cycle replacement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0"/>
          <p:cNvSpPr txBox="1"/>
          <p:nvPr/>
        </p:nvSpPr>
        <p:spPr>
          <a:xfrm>
            <a:off x="8928522" y="2912664"/>
            <a:ext cx="28696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Reg 588/17 is a gamechanger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" name="Google Shape;263;p20"/>
          <p:cNvCxnSpPr/>
          <p:nvPr/>
        </p:nvCxnSpPr>
        <p:spPr>
          <a:xfrm flipH="1">
            <a:off x="7131806" y="3195666"/>
            <a:ext cx="1586557" cy="932595"/>
          </a:xfrm>
          <a:prstGeom prst="straightConnector1">
            <a:avLst/>
          </a:prstGeom>
          <a:noFill/>
          <a:ln w="349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4" name="Google Shape;264;p20"/>
          <p:cNvSpPr txBox="1"/>
          <p:nvPr/>
        </p:nvSpPr>
        <p:spPr>
          <a:xfrm>
            <a:off x="8553042" y="3426484"/>
            <a:ext cx="3276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 $ re-investment in “Triplet”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Arenas/Fire Halls + 2 Libraries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</a:t>
            </a:r>
            <a:r>
              <a:rPr lang="en-US"/>
              <a:t>looming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but not yet factored into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multi-year capital planning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Asset Consumption – 3 Arenas</a:t>
            </a:r>
            <a:endParaRPr/>
          </a:p>
        </p:txBody>
      </p:sp>
      <p:sp>
        <p:nvSpPr>
          <p:cNvPr id="270" name="Google Shape;270;p12"/>
          <p:cNvSpPr txBox="1"/>
          <p:nvPr/>
        </p:nvSpPr>
        <p:spPr>
          <a:xfrm>
            <a:off x="908720" y="4554316"/>
            <a:ext cx="58221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1948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2"/>
          <p:cNvSpPr txBox="1"/>
          <p:nvPr/>
        </p:nvSpPr>
        <p:spPr>
          <a:xfrm>
            <a:off x="648580" y="5072896"/>
            <a:ext cx="6654297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2"/>
          <p:cNvPicPr preferRelativeResize="0"/>
          <p:nvPr/>
        </p:nvPicPr>
        <p:blipFill rotWithShape="1">
          <a:blip r:embed="rId3">
            <a:alphaModFix/>
          </a:blip>
          <a:srcRect r="19788"/>
          <a:stretch/>
        </p:blipFill>
        <p:spPr>
          <a:xfrm>
            <a:off x="1167492" y="2009243"/>
            <a:ext cx="9779183" cy="244197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2"/>
          <p:cNvSpPr txBox="1"/>
          <p:nvPr/>
        </p:nvSpPr>
        <p:spPr>
          <a:xfrm>
            <a:off x="9811420" y="4554315"/>
            <a:ext cx="58221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2"/>
          <p:cNvSpPr txBox="1"/>
          <p:nvPr/>
        </p:nvSpPr>
        <p:spPr>
          <a:xfrm>
            <a:off x="1618594" y="5319116"/>
            <a:ext cx="575029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All 3 Arenas are operating beyond their standard asset lifecycles!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"/>
          <p:cNvSpPr txBox="1"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4800"/>
              <a:t>$ Risk Exposure Facing Brock</a:t>
            </a:r>
            <a:endParaRPr sz="4800"/>
          </a:p>
        </p:txBody>
      </p:sp>
      <p:pic>
        <p:nvPicPr>
          <p:cNvPr id="280" name="Google Shape;280;p21" descr="1+ Free Risk Taker &amp; Opportunity Images -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056" y="3930867"/>
            <a:ext cx="3422837" cy="2423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Reg 588/17 = </a:t>
            </a:r>
            <a:r>
              <a:rPr lang="en-US" i="1" u="sng"/>
              <a:t>Total</a:t>
            </a:r>
            <a:r>
              <a:rPr lang="en-US"/>
              <a:t> Gamechanger</a:t>
            </a:r>
            <a:endParaRPr/>
          </a:p>
        </p:txBody>
      </p:sp>
      <p:sp>
        <p:nvSpPr>
          <p:cNvPr id="286" name="Google Shape;286;p22"/>
          <p:cNvSpPr txBox="1"/>
          <p:nvPr/>
        </p:nvSpPr>
        <p:spPr>
          <a:xfrm>
            <a:off x="7247356" y="4512155"/>
            <a:ext cx="32576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PROVINCIAL DEADLINE:  JULY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7492" y="2179363"/>
            <a:ext cx="9337487" cy="188472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2"/>
          <p:cNvSpPr txBox="1"/>
          <p:nvPr/>
        </p:nvSpPr>
        <p:spPr>
          <a:xfrm>
            <a:off x="1452540" y="4819932"/>
            <a:ext cx="79063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Province is determined to compel municipal sector compliance via a mix of carrot and stick tactics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2"/>
          <p:cNvSpPr txBox="1"/>
          <p:nvPr/>
        </p:nvSpPr>
        <p:spPr>
          <a:xfrm>
            <a:off x="5471944" y="4146739"/>
            <a:ext cx="32576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PROVINCIAL DEADLINE:  JULY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0" name="Google Shape;290;p22"/>
          <p:cNvCxnSpPr/>
          <p:nvPr/>
        </p:nvCxnSpPr>
        <p:spPr>
          <a:xfrm rot="10800000">
            <a:off x="8678064" y="4064092"/>
            <a:ext cx="0" cy="390424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91" name="Google Shape;291;p22"/>
          <p:cNvCxnSpPr>
            <a:stCxn id="286" idx="3"/>
          </p:cNvCxnSpPr>
          <p:nvPr/>
        </p:nvCxnSpPr>
        <p:spPr>
          <a:xfrm rot="10800000">
            <a:off x="10504979" y="4063944"/>
            <a:ext cx="0" cy="602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"/>
          <p:cNvSpPr txBox="1">
            <a:spLocks noGrp="1"/>
          </p:cNvSpPr>
          <p:nvPr>
            <p:ph type="title"/>
          </p:nvPr>
        </p:nvSpPr>
        <p:spPr>
          <a:xfrm>
            <a:off x="1008742" y="319959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Asset Management </a:t>
            </a:r>
            <a:br>
              <a:rPr lang="en-US"/>
            </a:br>
            <a:r>
              <a:rPr lang="en-US"/>
              <a:t>Day of Reckoning </a:t>
            </a:r>
            <a:endParaRPr/>
          </a:p>
        </p:txBody>
      </p:sp>
      <p:sp>
        <p:nvSpPr>
          <p:cNvPr id="297" name="Google Shape;297;p23"/>
          <p:cNvSpPr txBox="1">
            <a:spLocks noGrp="1"/>
          </p:cNvSpPr>
          <p:nvPr>
            <p:ph type="body" idx="1"/>
          </p:nvPr>
        </p:nvSpPr>
        <p:spPr>
          <a:xfrm>
            <a:off x="244413" y="1654747"/>
            <a:ext cx="11439533" cy="4641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600"/>
              <a:t>Brock’s </a:t>
            </a:r>
            <a:r>
              <a:rPr lang="en-US" sz="2600" i="1"/>
              <a:t>Asset Management </a:t>
            </a:r>
            <a:r>
              <a:rPr lang="en-US" sz="2600"/>
              <a:t>Day of Reckoning is close (O Reg 588/17 deadline is mid-2025)</a:t>
            </a:r>
            <a:endParaRPr sz="2600"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600"/>
              <a:t>Brock is at an unavoidable cross-roads:</a:t>
            </a:r>
            <a:endParaRPr sz="2600"/>
          </a:p>
          <a:p>
            <a:pPr marL="6858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endParaRPr sz="100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Continue historic pattern of operating “triplet” core facilities</a:t>
            </a:r>
            <a:endParaRPr/>
          </a:p>
          <a:p>
            <a:pPr marL="160020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/>
              <a:t>Where is $25 Million coming from for this model to continue?</a:t>
            </a:r>
            <a:endParaRPr/>
          </a:p>
          <a:p>
            <a:pPr marL="11430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endParaRPr sz="1000"/>
          </a:p>
          <a:p>
            <a:pPr marL="11430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r>
              <a:rPr lang="en-US"/>
              <a:t>OR……</a:t>
            </a:r>
            <a:endParaRPr/>
          </a:p>
          <a:p>
            <a:pPr marL="11430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</a:pPr>
            <a:endParaRPr sz="1000"/>
          </a:p>
          <a:p>
            <a:pPr marL="11430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Finish the 1974 amalgamation by finally integrating facilities &amp; reducing impending/unavoidable unfunded $ liability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"/>
          <p:cNvSpPr txBox="1">
            <a:spLocks noGrp="1"/>
          </p:cNvSpPr>
          <p:nvPr>
            <p:ph type="title"/>
          </p:nvPr>
        </p:nvSpPr>
        <p:spPr>
          <a:xfrm>
            <a:off x="656059" y="594360"/>
            <a:ext cx="10161486" cy="1693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North Durham Peers Generate Service Level Pressure </a:t>
            </a:r>
            <a:endParaRPr/>
          </a:p>
        </p:txBody>
      </p:sp>
      <p:sp>
        <p:nvSpPr>
          <p:cNvPr id="303" name="Google Shape;303;p24"/>
          <p:cNvSpPr txBox="1">
            <a:spLocks noGrp="1"/>
          </p:cNvSpPr>
          <p:nvPr>
            <p:ph type="body" idx="1"/>
          </p:nvPr>
        </p:nvSpPr>
        <p:spPr>
          <a:xfrm>
            <a:off x="496390" y="2478024"/>
            <a:ext cx="975403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400"/>
              <a:t>Performance Concepts took a comparative look at the other North Durham municipalities – Scugog and Uxbridge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5"/>
          <p:cNvSpPr txBox="1">
            <a:spLocks noGrp="1"/>
          </p:cNvSpPr>
          <p:nvPr>
            <p:ph type="title"/>
          </p:nvPr>
        </p:nvSpPr>
        <p:spPr>
          <a:xfrm>
            <a:off x="949842" y="64887"/>
            <a:ext cx="9779183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Brock / Scugog / Uxbridge</a:t>
            </a:r>
            <a:endParaRPr/>
          </a:p>
        </p:txBody>
      </p:sp>
      <p:sp>
        <p:nvSpPr>
          <p:cNvPr id="309" name="Google Shape;309;p25"/>
          <p:cNvSpPr txBox="1">
            <a:spLocks noGrp="1"/>
          </p:cNvSpPr>
          <p:nvPr>
            <p:ph type="body" idx="1"/>
          </p:nvPr>
        </p:nvSpPr>
        <p:spPr>
          <a:xfrm>
            <a:off x="308710" y="998482"/>
            <a:ext cx="9551277" cy="50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/>
              <a:t>FACILITIES &amp; ASSETS PORTFOLIO</a:t>
            </a:r>
            <a:endParaRPr/>
          </a:p>
        </p:txBody>
      </p:sp>
      <p:graphicFrame>
        <p:nvGraphicFramePr>
          <p:cNvPr id="310" name="Google Shape;310;p25"/>
          <p:cNvGraphicFramePr/>
          <p:nvPr/>
        </p:nvGraphicFramePr>
        <p:xfrm>
          <a:off x="624020" y="1502004"/>
          <a:ext cx="9779175" cy="1927000"/>
        </p:xfrm>
        <a:graphic>
          <a:graphicData uri="http://schemas.openxmlformats.org/drawingml/2006/table">
            <a:tbl>
              <a:tblPr>
                <a:noFill/>
                <a:tableStyleId>{69E2B3F6-2939-402E-8E36-3E15B13DB7B3}</a:tableStyleId>
              </a:tblPr>
              <a:tblGrid>
                <a:gridCol w="390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1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sng" strike="noStrike" cap="none"/>
                        <a:t>FACILITY</a:t>
                      </a:r>
                      <a:endParaRPr sz="1800" u="sng" strike="noStrike" cap="none"/>
                    </a:p>
                  </a:txBody>
                  <a:tcPr marL="91450" marR="91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sng" strike="noStrike" cap="none"/>
                        <a:t>UXBRIDGE</a:t>
                      </a:r>
                      <a:endParaRPr sz="1800" u="sng" strike="noStrike" cap="none"/>
                    </a:p>
                  </a:txBody>
                  <a:tcPr marL="91450" marR="91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sng" strike="noStrike" cap="none"/>
                        <a:t>SCUGOG</a:t>
                      </a:r>
                      <a:endParaRPr sz="1800" u="sng" strike="noStrike" cap="none"/>
                    </a:p>
                  </a:txBody>
                  <a:tcPr marL="91450" marR="91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sng" strike="noStrike" cap="none"/>
                        <a:t>BROCK</a:t>
                      </a:r>
                      <a:endParaRPr sz="1800" u="sng" strike="noStrike" cap="none"/>
                    </a:p>
                  </a:txBody>
                  <a:tcPr marL="91450" marR="91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750"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/>
                        <a:t>Libraries</a:t>
                      </a:r>
                      <a:endParaRPr sz="1600" u="none" strike="noStrike" cap="none"/>
                    </a:p>
                  </a:txBody>
                  <a:tcPr marL="91450" marR="91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/>
                        <a:t>1</a:t>
                      </a:r>
                      <a:endParaRPr sz="1600" u="none" strike="noStrike" cap="none"/>
                    </a:p>
                  </a:txBody>
                  <a:tcPr marL="91450" marR="91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/>
                        <a:t>1</a:t>
                      </a:r>
                      <a:endParaRPr sz="1600" u="none" strike="noStrike" cap="none"/>
                    </a:p>
                  </a:txBody>
                  <a:tcPr marL="91450" marR="91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/>
                        <a:t>3</a:t>
                      </a:r>
                      <a:endParaRPr sz="1600" u="none" strike="noStrike" cap="none"/>
                    </a:p>
                  </a:txBody>
                  <a:tcPr marL="91450" marR="91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750"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/>
                        <a:t>Fire Stations</a:t>
                      </a:r>
                      <a:endParaRPr sz="1600" u="none" strike="noStrike" cap="none"/>
                    </a:p>
                  </a:txBody>
                  <a:tcPr marL="91450" marR="91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/>
                        <a:t>1</a:t>
                      </a:r>
                      <a:endParaRPr sz="1600" u="none" strike="noStrike" cap="none"/>
                    </a:p>
                  </a:txBody>
                  <a:tcPr marL="91450" marR="91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/>
                        <a:t>2</a:t>
                      </a:r>
                      <a:endParaRPr sz="1600" u="none" strike="noStrike" cap="none"/>
                    </a:p>
                  </a:txBody>
                  <a:tcPr marL="91450" marR="91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/>
                        <a:t>3</a:t>
                      </a:r>
                      <a:endParaRPr sz="1600" u="none" strike="noStrike" cap="none"/>
                    </a:p>
                  </a:txBody>
                  <a:tcPr marL="91450" marR="91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750"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/>
                        <a:t>Arenas</a:t>
                      </a:r>
                      <a:endParaRPr sz="1600" u="none" strike="noStrike" cap="none"/>
                    </a:p>
                  </a:txBody>
                  <a:tcPr marL="91450" marR="91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/>
                        <a:t>1</a:t>
                      </a:r>
                      <a:endParaRPr sz="1600" u="none" strike="noStrike" cap="none"/>
                    </a:p>
                  </a:txBody>
                  <a:tcPr marL="91450" marR="91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/>
                        <a:t>2</a:t>
                      </a:r>
                      <a:endParaRPr sz="1600" u="none" strike="noStrike" cap="none"/>
                    </a:p>
                  </a:txBody>
                  <a:tcPr marL="91450" marR="9145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strike="noStrike" cap="none"/>
                        <a:t>3</a:t>
                      </a:r>
                      <a:endParaRPr sz="1600" u="none" strike="noStrike" cap="none"/>
                    </a:p>
                  </a:txBody>
                  <a:tcPr marL="91450" marR="91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11" name="Google Shape;311;p25"/>
          <p:cNvGraphicFramePr/>
          <p:nvPr/>
        </p:nvGraphicFramePr>
        <p:xfrm>
          <a:off x="624020" y="3429000"/>
          <a:ext cx="9779175" cy="2117605"/>
        </p:xfrm>
        <a:graphic>
          <a:graphicData uri="http://schemas.openxmlformats.org/drawingml/2006/table">
            <a:tbl>
              <a:tblPr>
                <a:noFill/>
                <a:tableStyleId>{69E2B3F6-2939-402E-8E36-3E15B13DB7B3}</a:tableStyleId>
              </a:tblPr>
              <a:tblGrid>
                <a:gridCol w="389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sng" strike="noStrike" cap="none"/>
                        <a:t>INFRASTUCTURE</a:t>
                      </a:r>
                      <a:endParaRPr sz="1800" u="sng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sng" strike="noStrike" cap="none"/>
                        <a:t>UXBRIDGE</a:t>
                      </a:r>
                      <a:endParaRPr sz="1800" u="sng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sng" strike="noStrike" cap="none"/>
                        <a:t>SCUGOG</a:t>
                      </a:r>
                      <a:endParaRPr sz="1800" u="sng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800" u="sng" strike="noStrike" cap="none"/>
                        <a:t>BROCK</a:t>
                      </a:r>
                      <a:endParaRPr sz="1800" u="sng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00"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Paved lane km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530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450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269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975"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Percentage Good/V. Good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48%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65%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62%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975"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Paved lane km / 100 supporting households (taxpaying units)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6.5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5.0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5.1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500">
                <a:tc>
                  <a:txBody>
                    <a:bodyPr/>
                    <a:lstStyle/>
                    <a:p>
                      <a:pPr marL="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Bridges/Culverts (sq m)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3,174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2,174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6,410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"/>
          <p:cNvSpPr txBox="1">
            <a:spLocks noGrp="1"/>
          </p:cNvSpPr>
          <p:nvPr>
            <p:ph type="body" idx="1"/>
          </p:nvPr>
        </p:nvSpPr>
        <p:spPr>
          <a:xfrm>
            <a:off x="1105048" y="349957"/>
            <a:ext cx="7439862" cy="54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600"/>
              <a:t>Taxable Assessment Shares</a:t>
            </a:r>
            <a:endParaRPr/>
          </a:p>
        </p:txBody>
      </p:sp>
      <p:pic>
        <p:nvPicPr>
          <p:cNvPr id="317" name="Google Shape;31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6159" y="1192845"/>
            <a:ext cx="2882682" cy="2739323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6"/>
          <p:cNvSpPr txBox="1"/>
          <p:nvPr/>
        </p:nvSpPr>
        <p:spPr>
          <a:xfrm>
            <a:off x="7775522" y="3613354"/>
            <a:ext cx="2882682" cy="31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1704" y="1192845"/>
            <a:ext cx="2845636" cy="2739323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6"/>
          <p:cNvSpPr txBox="1"/>
          <p:nvPr/>
        </p:nvSpPr>
        <p:spPr>
          <a:xfrm>
            <a:off x="4440426" y="3613354"/>
            <a:ext cx="2836275" cy="31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SCUGOG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4939" y="1191333"/>
            <a:ext cx="3025404" cy="2739323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6"/>
          <p:cNvSpPr txBox="1"/>
          <p:nvPr/>
        </p:nvSpPr>
        <p:spPr>
          <a:xfrm>
            <a:off x="405576" y="3631993"/>
            <a:ext cx="3025403" cy="31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UXBRIDGE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6"/>
          <p:cNvSpPr txBox="1"/>
          <p:nvPr/>
        </p:nvSpPr>
        <p:spPr>
          <a:xfrm>
            <a:off x="312125" y="4104610"/>
            <a:ext cx="6145225" cy="655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Residential Tax  Rates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6"/>
          <p:cNvSpPr txBox="1"/>
          <p:nvPr/>
        </p:nvSpPr>
        <p:spPr>
          <a:xfrm>
            <a:off x="7502252" y="5197817"/>
            <a:ext cx="2882682" cy="31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6"/>
          <p:cNvSpPr txBox="1"/>
          <p:nvPr/>
        </p:nvSpPr>
        <p:spPr>
          <a:xfrm>
            <a:off x="4023503" y="5289105"/>
            <a:ext cx="2836275" cy="31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SCUGOG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6"/>
          <p:cNvSpPr txBox="1"/>
          <p:nvPr/>
        </p:nvSpPr>
        <p:spPr>
          <a:xfrm>
            <a:off x="66544" y="5309658"/>
            <a:ext cx="3025403" cy="318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UXBRIDGE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6"/>
          <p:cNvSpPr txBox="1"/>
          <p:nvPr/>
        </p:nvSpPr>
        <p:spPr>
          <a:xfrm>
            <a:off x="7640034" y="4558780"/>
            <a:ext cx="28656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0.46%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6"/>
          <p:cNvSpPr txBox="1"/>
          <p:nvPr/>
        </p:nvSpPr>
        <p:spPr>
          <a:xfrm>
            <a:off x="75907" y="4649338"/>
            <a:ext cx="28656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0.29%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6"/>
          <p:cNvSpPr txBox="1"/>
          <p:nvPr/>
        </p:nvSpPr>
        <p:spPr>
          <a:xfrm>
            <a:off x="4023503" y="4564304"/>
            <a:ext cx="286561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0.33%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6"/>
          <p:cNvSpPr txBox="1"/>
          <p:nvPr/>
        </p:nvSpPr>
        <p:spPr>
          <a:xfrm>
            <a:off x="1508715" y="6110217"/>
            <a:ext cx="56396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Red Piece = Commercial/Industrial with higher effective tax rates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6"/>
          <p:cNvSpPr txBox="1"/>
          <p:nvPr/>
        </p:nvSpPr>
        <p:spPr>
          <a:xfrm>
            <a:off x="249942" y="1569961"/>
            <a:ext cx="125877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Residential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6"/>
          <p:cNvSpPr txBox="1"/>
          <p:nvPr/>
        </p:nvSpPr>
        <p:spPr>
          <a:xfrm>
            <a:off x="2242450" y="1432416"/>
            <a:ext cx="125877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Farm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6"/>
          <p:cNvSpPr txBox="1"/>
          <p:nvPr/>
        </p:nvSpPr>
        <p:spPr>
          <a:xfrm>
            <a:off x="4143376" y="1723829"/>
            <a:ext cx="125877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Residential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6"/>
          <p:cNvSpPr txBox="1"/>
          <p:nvPr/>
        </p:nvSpPr>
        <p:spPr>
          <a:xfrm>
            <a:off x="6135884" y="1586284"/>
            <a:ext cx="125877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Farm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6"/>
          <p:cNvSpPr txBox="1"/>
          <p:nvPr/>
        </p:nvSpPr>
        <p:spPr>
          <a:xfrm>
            <a:off x="7524879" y="1489329"/>
            <a:ext cx="125877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Residential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6"/>
          <p:cNvSpPr txBox="1"/>
          <p:nvPr/>
        </p:nvSpPr>
        <p:spPr>
          <a:xfrm>
            <a:off x="9517387" y="1351784"/>
            <a:ext cx="125877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Farm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>
            <a:spLocks noGrp="1"/>
          </p:cNvSpPr>
          <p:nvPr>
            <p:ph type="title"/>
          </p:nvPr>
        </p:nvSpPr>
        <p:spPr>
          <a:xfrm>
            <a:off x="803717" y="238056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Font typeface="Arial"/>
              <a:buNone/>
            </a:pPr>
            <a:r>
              <a:rPr lang="en-US" i="1"/>
              <a:t>Tonight’s Agenda</a:t>
            </a:r>
            <a:endParaRPr/>
          </a:p>
        </p:txBody>
      </p:sp>
      <p:sp>
        <p:nvSpPr>
          <p:cNvPr id="174" name="Google Shape;174;p5"/>
          <p:cNvSpPr txBox="1"/>
          <p:nvPr/>
        </p:nvSpPr>
        <p:spPr>
          <a:xfrm>
            <a:off x="420414" y="2274858"/>
            <a:ext cx="114669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Filling You In Re. Brock’s Core Services Review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Brock’s Current Situation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Council’s Performance Brand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-US"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Wildly Important Goals for Brock (WIGs) 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Doing the Right Things: Shedding Lower Value-Added Services/Activities</a:t>
            </a:r>
            <a:endParaRPr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 Steps</a:t>
            </a:r>
            <a:endParaRPr sz="2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7"/>
          <p:cNvSpPr txBox="1">
            <a:spLocks noGrp="1"/>
          </p:cNvSpPr>
          <p:nvPr>
            <p:ph type="ctrTitle"/>
          </p:nvPr>
        </p:nvSpPr>
        <p:spPr>
          <a:xfrm>
            <a:off x="824459" y="1311901"/>
            <a:ext cx="6625200" cy="2852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4800"/>
              <a:t>Brock Council’s </a:t>
            </a:r>
            <a:br>
              <a:rPr lang="en-US" sz="4800"/>
            </a:br>
            <a:r>
              <a:rPr lang="en-US" sz="4800"/>
              <a:t>Performance Brand</a:t>
            </a:r>
            <a:endParaRPr/>
          </a:p>
        </p:txBody>
      </p:sp>
      <p:sp>
        <p:nvSpPr>
          <p:cNvPr id="342" name="Google Shape;342;p27"/>
          <p:cNvSpPr txBox="1"/>
          <p:nvPr/>
        </p:nvSpPr>
        <p:spPr>
          <a:xfrm>
            <a:off x="3047238" y="3275112"/>
            <a:ext cx="60944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9"/>
          <p:cNvSpPr txBox="1">
            <a:spLocks noGrp="1"/>
          </p:cNvSpPr>
          <p:nvPr>
            <p:ph type="ctrTitle"/>
          </p:nvPr>
        </p:nvSpPr>
        <p:spPr>
          <a:xfrm>
            <a:off x="405493" y="2052638"/>
            <a:ext cx="7769678" cy="198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br>
              <a:rPr lang="en-US" sz="2800"/>
            </a:br>
            <a:br>
              <a:rPr lang="en-US" sz="2800"/>
            </a:br>
            <a:r>
              <a:rPr lang="en-US" sz="2800"/>
              <a:t>At the end of this term of Council…</a:t>
            </a:r>
            <a:br>
              <a:rPr lang="en-US" sz="2800"/>
            </a:br>
            <a:br>
              <a:rPr lang="en-US" sz="2800"/>
            </a:br>
            <a:r>
              <a:rPr lang="en-US" sz="2800" i="1"/>
              <a:t>As you turn and look backwards over your 4 years working together, what Results Brand will best describe your collective achievements?</a:t>
            </a:r>
            <a:endParaRPr i="1"/>
          </a:p>
        </p:txBody>
      </p:sp>
      <p:sp>
        <p:nvSpPr>
          <p:cNvPr id="348" name="Google Shape;348;p29"/>
          <p:cNvSpPr txBox="1">
            <a:spLocks noGrp="1"/>
          </p:cNvSpPr>
          <p:nvPr>
            <p:ph type="subTitle" idx="1"/>
          </p:nvPr>
        </p:nvSpPr>
        <p:spPr>
          <a:xfrm>
            <a:off x="873579" y="717324"/>
            <a:ext cx="9500507" cy="80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 i="1"/>
              <a:t>A Question for Brock Council</a:t>
            </a:r>
            <a:endParaRPr/>
          </a:p>
        </p:txBody>
      </p:sp>
      <p:pic>
        <p:nvPicPr>
          <p:cNvPr id="349" name="Google Shape;349;p29" descr="Results Images - Free Download on Freepi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5171" y="0"/>
            <a:ext cx="4016829" cy="4016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0"/>
          <p:cNvSpPr txBox="1">
            <a:spLocks noGrp="1"/>
          </p:cNvSpPr>
          <p:nvPr>
            <p:ph type="title"/>
          </p:nvPr>
        </p:nvSpPr>
        <p:spPr>
          <a:xfrm>
            <a:off x="514678" y="544760"/>
            <a:ext cx="102718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000" i="1"/>
              <a:t>A Financially Responsible/Modernizer Council</a:t>
            </a:r>
            <a:endParaRPr sz="4000" i="1"/>
          </a:p>
        </p:txBody>
      </p:sp>
      <p:sp>
        <p:nvSpPr>
          <p:cNvPr id="355" name="Google Shape;355;p30"/>
          <p:cNvSpPr txBox="1">
            <a:spLocks noGrp="1"/>
          </p:cNvSpPr>
          <p:nvPr>
            <p:ph type="body" idx="1"/>
          </p:nvPr>
        </p:nvSpPr>
        <p:spPr>
          <a:xfrm>
            <a:off x="367533" y="2006957"/>
            <a:ext cx="4428514" cy="336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-"/>
            </a:pPr>
            <a:r>
              <a:rPr lang="en-US" sz="2000"/>
              <a:t>Focused on actions to become ‘One Brock’ re. a sustainable asset/facilities model</a:t>
            </a:r>
            <a:endParaRPr sz="2000"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US" sz="2000"/>
              <a:t>Addressing Brock’s asset management unfunded liability</a:t>
            </a:r>
            <a:endParaRPr sz="2000"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US" sz="2000"/>
              <a:t>Ensuring existing assets/facilities/services are properly funded and maintained before adding new ones</a:t>
            </a:r>
            <a:endParaRPr sz="2000"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US" sz="2000"/>
              <a:t>Divesting assets that no longer provide good value for money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56" name="Google Shape;356;p30"/>
          <p:cNvSpPr txBox="1"/>
          <p:nvPr/>
        </p:nvSpPr>
        <p:spPr>
          <a:xfrm>
            <a:off x="5208448" y="1939160"/>
            <a:ext cx="5732431" cy="372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Focused on investing in modern technology tools to provide more efficient service delivery</a:t>
            </a:r>
            <a:endParaRPr/>
          </a:p>
          <a:p>
            <a:pPr marL="6858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Measuring service results and setting targets linked to budget cycle and outcomes</a:t>
            </a:r>
            <a:endParaRPr/>
          </a:p>
          <a:p>
            <a:pPr marL="6858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Implementing policies and programs to modernize operations and ensure continuous improvement</a:t>
            </a:r>
            <a:endParaRPr/>
          </a:p>
          <a:p>
            <a:pPr marL="6858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Partnering with other municipalities or community groups to share costs of service delivery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"/>
          <p:cNvSpPr txBox="1">
            <a:spLocks noGrp="1"/>
          </p:cNvSpPr>
          <p:nvPr>
            <p:ph type="ctrTitle"/>
          </p:nvPr>
        </p:nvSpPr>
        <p:spPr>
          <a:xfrm>
            <a:off x="765496" y="1527048"/>
            <a:ext cx="6625200" cy="2852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4800"/>
              <a:t>Council’s Wildly Important Goals (WIGs) </a:t>
            </a:r>
            <a:endParaRPr/>
          </a:p>
        </p:txBody>
      </p:sp>
      <p:sp>
        <p:nvSpPr>
          <p:cNvPr id="362" name="Google Shape;362;p31"/>
          <p:cNvSpPr txBox="1"/>
          <p:nvPr/>
        </p:nvSpPr>
        <p:spPr>
          <a:xfrm>
            <a:off x="3047238" y="3275112"/>
            <a:ext cx="60944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7"/>
          <p:cNvSpPr txBox="1">
            <a:spLocks noGrp="1"/>
          </p:cNvSpPr>
          <p:nvPr>
            <p:ph type="title"/>
          </p:nvPr>
        </p:nvSpPr>
        <p:spPr>
          <a:xfrm>
            <a:off x="789120" y="582314"/>
            <a:ext cx="10161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Identifying Wildly Important Goals (WIGs) </a:t>
            </a:r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514675" y="2006949"/>
            <a:ext cx="10941600" cy="38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13030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Council should consider the categories identified in the </a:t>
            </a: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Situation Analysis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when establishing WIGs: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406400" algn="l" rtl="0">
              <a:lnSpc>
                <a:spcPct val="100000"/>
              </a:lnSpc>
              <a:spcBef>
                <a:spcPts val="1291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Moving to “One Brock”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Asset Rationalization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Addressing Fiscal Realities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Modernized Service Delivery </a:t>
            </a:r>
            <a:endParaRPr sz="4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31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6"/>
          <p:cNvSpPr txBox="1">
            <a:spLocks noGrp="1"/>
          </p:cNvSpPr>
          <p:nvPr>
            <p:ph type="title"/>
          </p:nvPr>
        </p:nvSpPr>
        <p:spPr>
          <a:xfrm>
            <a:off x="820651" y="382617"/>
            <a:ext cx="1016148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200"/>
              <a:t>WIG #1 - “One Brock” AMP</a:t>
            </a:r>
            <a:endParaRPr sz="4200"/>
          </a:p>
        </p:txBody>
      </p:sp>
      <p:sp>
        <p:nvSpPr>
          <p:cNvPr id="374" name="Google Shape;374;p36"/>
          <p:cNvSpPr txBox="1">
            <a:spLocks noGrp="1"/>
          </p:cNvSpPr>
          <p:nvPr>
            <p:ph type="body" idx="1"/>
          </p:nvPr>
        </p:nvSpPr>
        <p:spPr>
          <a:xfrm>
            <a:off x="820650" y="2006950"/>
            <a:ext cx="8638200" cy="3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 i="1">
                <a:latin typeface="Calibri"/>
                <a:ea typeface="Calibri"/>
                <a:cs typeface="Calibri"/>
                <a:sym typeface="Calibri"/>
              </a:rPr>
              <a:t>Complete a Core Services Asset Management Plan that embraces a “One Brock” approach to facilities rehab/ reconstruction &amp; divestiture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Conduct a condition assessment of all buildings/ facilities to establish priority and plan for rehab/ reconstruction projects.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Council approval by mid-2024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375" name="Google Shape;375;p36"/>
          <p:cNvPicPr preferRelativeResize="0"/>
          <p:nvPr/>
        </p:nvPicPr>
        <p:blipFill rotWithShape="1">
          <a:blip r:embed="rId3">
            <a:alphaModFix/>
          </a:blip>
          <a:srcRect t="4813" r="49303" b="8297"/>
          <a:stretch/>
        </p:blipFill>
        <p:spPr>
          <a:xfrm>
            <a:off x="9630750" y="2006950"/>
            <a:ext cx="2068774" cy="265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7"/>
          <p:cNvSpPr txBox="1">
            <a:spLocks noGrp="1"/>
          </p:cNvSpPr>
          <p:nvPr>
            <p:ph type="title"/>
          </p:nvPr>
        </p:nvSpPr>
        <p:spPr>
          <a:xfrm>
            <a:off x="824764" y="713817"/>
            <a:ext cx="10161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200"/>
              <a:t>WIG #2 - Multi-Year Roads Sustainability Plan</a:t>
            </a:r>
            <a:endParaRPr sz="4200"/>
          </a:p>
        </p:txBody>
      </p:sp>
      <p:sp>
        <p:nvSpPr>
          <p:cNvPr id="381" name="Google Shape;381;p37"/>
          <p:cNvSpPr txBox="1">
            <a:spLocks noGrp="1"/>
          </p:cNvSpPr>
          <p:nvPr>
            <p:ph type="body" idx="1"/>
          </p:nvPr>
        </p:nvSpPr>
        <p:spPr>
          <a:xfrm>
            <a:off x="514675" y="2221050"/>
            <a:ext cx="10941600" cy="39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 i="1">
                <a:latin typeface="Calibri"/>
                <a:ea typeface="Calibri"/>
                <a:cs typeface="Calibri"/>
                <a:sym typeface="Calibri"/>
              </a:rPr>
              <a:t>Create a Roads Sustainability multi-year business plan that incorporates targeted levels of proactive surface maintenance hours/$ as well as required capital upgrades to maintain or improve Pavement Quality scores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Create business plan in 2024 &amp; begin implementation in 2025 budget cycle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Monitor Pavement Quality and report on reduction in capital unfunded liability by end of 2025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8"/>
          <p:cNvSpPr txBox="1">
            <a:spLocks noGrp="1"/>
          </p:cNvSpPr>
          <p:nvPr>
            <p:ph type="title"/>
          </p:nvPr>
        </p:nvSpPr>
        <p:spPr>
          <a:xfrm>
            <a:off x="820651" y="382617"/>
            <a:ext cx="10161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200"/>
              <a:t>WIG #3 - “State of the Infrastructure” Annual Report </a:t>
            </a:r>
            <a:endParaRPr sz="4200"/>
          </a:p>
        </p:txBody>
      </p:sp>
      <p:sp>
        <p:nvSpPr>
          <p:cNvPr id="387" name="Google Shape;387;p38"/>
          <p:cNvSpPr txBox="1">
            <a:spLocks noGrp="1"/>
          </p:cNvSpPr>
          <p:nvPr>
            <p:ph type="body" idx="1"/>
          </p:nvPr>
        </p:nvSpPr>
        <p:spPr>
          <a:xfrm>
            <a:off x="2688650" y="2055450"/>
            <a:ext cx="8631000" cy="3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 i="1">
                <a:latin typeface="Calibri"/>
                <a:ea typeface="Calibri"/>
                <a:cs typeface="Calibri"/>
                <a:sym typeface="Calibri"/>
              </a:rPr>
              <a:t>Deliver “State of the Infrastructure” annual reports to Council in order to track progress in reducing unfunded liabilities identified in the Asset Management Plan and maintain momentum around identified asset/facility divestiture commitments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Deliver initial “State of the Infrastructure Report in Q1 2025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b="1" i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388" name="Google Shape;388;p38"/>
          <p:cNvPicPr preferRelativeResize="0"/>
          <p:nvPr/>
        </p:nvPicPr>
        <p:blipFill rotWithShape="1">
          <a:blip r:embed="rId3">
            <a:alphaModFix/>
          </a:blip>
          <a:srcRect l="21765" t="9028" r="21561" b="4659"/>
          <a:stretch/>
        </p:blipFill>
        <p:spPr>
          <a:xfrm>
            <a:off x="712200" y="2260025"/>
            <a:ext cx="1412500" cy="188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8"/>
          <p:cNvSpPr txBox="1">
            <a:spLocks noGrp="1"/>
          </p:cNvSpPr>
          <p:nvPr>
            <p:ph type="title"/>
          </p:nvPr>
        </p:nvSpPr>
        <p:spPr>
          <a:xfrm>
            <a:off x="820651" y="382617"/>
            <a:ext cx="10161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200"/>
              <a:t>WIG #4 - Fire Station Location Review</a:t>
            </a:r>
            <a:endParaRPr sz="4200"/>
          </a:p>
        </p:txBody>
      </p:sp>
      <p:sp>
        <p:nvSpPr>
          <p:cNvPr id="394" name="Google Shape;394;p48"/>
          <p:cNvSpPr txBox="1">
            <a:spLocks noGrp="1"/>
          </p:cNvSpPr>
          <p:nvPr>
            <p:ph type="body" idx="1"/>
          </p:nvPr>
        </p:nvSpPr>
        <p:spPr>
          <a:xfrm>
            <a:off x="514678" y="2006957"/>
            <a:ext cx="10941600" cy="3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 i="1">
                <a:latin typeface="Calibri"/>
                <a:ea typeface="Calibri"/>
                <a:cs typeface="Calibri"/>
                <a:sym typeface="Calibri"/>
              </a:rPr>
              <a:t>Execute a Fire Station Location Review to evaluate the feasibility of modifying the existing 3-station model in Brock.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Execute Station Location Review in Q1-2 2024 in order to inform Core Services Asset Management Plan due in mid-2024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b="1" i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b="1" i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395" name="Google Shape;395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6325" y="4013500"/>
            <a:ext cx="2747525" cy="274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9"/>
          <p:cNvSpPr txBox="1">
            <a:spLocks noGrp="1"/>
          </p:cNvSpPr>
          <p:nvPr>
            <p:ph type="title"/>
          </p:nvPr>
        </p:nvSpPr>
        <p:spPr>
          <a:xfrm>
            <a:off x="700150" y="669473"/>
            <a:ext cx="10161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200"/>
              <a:t>WIG #5 - Annual Budget to be Informed by Results Targets and Reporting</a:t>
            </a:r>
            <a:endParaRPr/>
          </a:p>
        </p:txBody>
      </p:sp>
      <p:sp>
        <p:nvSpPr>
          <p:cNvPr id="401" name="Google Shape;401;p49"/>
          <p:cNvSpPr txBox="1">
            <a:spLocks noGrp="1"/>
          </p:cNvSpPr>
          <p:nvPr>
            <p:ph type="body" idx="1"/>
          </p:nvPr>
        </p:nvSpPr>
        <p:spPr>
          <a:xfrm>
            <a:off x="905950" y="2211325"/>
            <a:ext cx="9955800" cy="31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 i="1">
                <a:latin typeface="Calibri"/>
                <a:ea typeface="Calibri"/>
                <a:cs typeface="Calibri"/>
                <a:sym typeface="Calibri"/>
              </a:rPr>
              <a:t>Transform Brocks annual budget cycle by introducing service delivery RESULTS TARGETS and Key Performance Indicator (KPI) RESULTS REPORTING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Pilot Implementation in 2024 budget cycle followed by full Implementation for all Brock core services in 2025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b="1" i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b="1" i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b="1" i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402" name="Google Shape;402;p49"/>
          <p:cNvPicPr preferRelativeResize="0"/>
          <p:nvPr/>
        </p:nvPicPr>
        <p:blipFill rotWithShape="1">
          <a:blip r:embed="rId3">
            <a:alphaModFix/>
          </a:blip>
          <a:srcRect l="7953" t="5383" r="10881" b="9412"/>
          <a:stretch/>
        </p:blipFill>
        <p:spPr>
          <a:xfrm>
            <a:off x="4032977" y="4685648"/>
            <a:ext cx="1872525" cy="1567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"/>
          <p:cNvSpPr txBox="1">
            <a:spLocks noGrp="1"/>
          </p:cNvSpPr>
          <p:nvPr>
            <p:ph type="title"/>
          </p:nvPr>
        </p:nvSpPr>
        <p:spPr>
          <a:xfrm>
            <a:off x="803717" y="238056"/>
            <a:ext cx="9779183" cy="20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Font typeface="Arial"/>
              <a:buNone/>
            </a:pPr>
            <a:r>
              <a:rPr lang="en-US" i="1"/>
              <a:t>Performance </a:t>
            </a:r>
            <a:br>
              <a:rPr lang="en-US" i="1"/>
            </a:br>
            <a:r>
              <a:rPr lang="en-US" i="1"/>
              <a:t>Concepts Team</a:t>
            </a:r>
            <a:endParaRPr/>
          </a:p>
        </p:txBody>
      </p:sp>
      <p:sp>
        <p:nvSpPr>
          <p:cNvPr id="180" name="Google Shape;180;p3"/>
          <p:cNvSpPr txBox="1"/>
          <p:nvPr/>
        </p:nvSpPr>
        <p:spPr>
          <a:xfrm>
            <a:off x="632795" y="2505770"/>
            <a:ext cx="10121026" cy="306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Municipal management consulting team…HQ in Uxbridge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250+ municipal performance improvement assignments since 2001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Performance Concepts Team:  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Todd MacDonald 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Michelle Casavecchia-Somers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0"/>
          <p:cNvSpPr txBox="1">
            <a:spLocks noGrp="1"/>
          </p:cNvSpPr>
          <p:nvPr>
            <p:ph type="title"/>
          </p:nvPr>
        </p:nvSpPr>
        <p:spPr>
          <a:xfrm>
            <a:off x="820576" y="531473"/>
            <a:ext cx="10161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200"/>
              <a:t>WIG #6 - Implement Work Order Technology Solution</a:t>
            </a:r>
            <a:endParaRPr/>
          </a:p>
        </p:txBody>
      </p:sp>
      <p:sp>
        <p:nvSpPr>
          <p:cNvPr id="408" name="Google Shape;408;p50"/>
          <p:cNvSpPr txBox="1">
            <a:spLocks noGrp="1"/>
          </p:cNvSpPr>
          <p:nvPr>
            <p:ph type="body" idx="1"/>
          </p:nvPr>
        </p:nvSpPr>
        <p:spPr>
          <a:xfrm>
            <a:off x="1052075" y="2006950"/>
            <a:ext cx="9887700" cy="3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 i="1">
                <a:latin typeface="Calibri"/>
                <a:ea typeface="Calibri"/>
                <a:cs typeface="Calibri"/>
                <a:sym typeface="Calibri"/>
              </a:rPr>
              <a:t>Implement a state-of-the-art Work Order/Maintenance Management technology solution in order to deliver planned maintenance programs across Brock’s network of roads, bridges, culverts, parks, sports fields, arenas, and cemeteries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Secure &amp; configure the technology solution in 2024 and “go live” January 1</a:t>
            </a:r>
            <a:r>
              <a:rPr lang="en-US" i="1" baseline="30000"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 2025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b="1" i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b="1" i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b="1" i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1"/>
          <p:cNvSpPr txBox="1">
            <a:spLocks noGrp="1"/>
          </p:cNvSpPr>
          <p:nvPr>
            <p:ph type="title"/>
          </p:nvPr>
        </p:nvSpPr>
        <p:spPr>
          <a:xfrm>
            <a:off x="631996" y="758238"/>
            <a:ext cx="10161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200"/>
              <a:t>WIG #7 - Initiate Formal Shared Services Program</a:t>
            </a:r>
            <a:endParaRPr/>
          </a:p>
        </p:txBody>
      </p:sp>
      <p:sp>
        <p:nvSpPr>
          <p:cNvPr id="414" name="Google Shape;414;p51"/>
          <p:cNvSpPr txBox="1">
            <a:spLocks noGrp="1"/>
          </p:cNvSpPr>
          <p:nvPr>
            <p:ph type="body" idx="1"/>
          </p:nvPr>
        </p:nvSpPr>
        <p:spPr>
          <a:xfrm>
            <a:off x="380937" y="2418475"/>
            <a:ext cx="8915100" cy="3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 i="1">
                <a:latin typeface="Calibri"/>
                <a:ea typeface="Calibri"/>
                <a:cs typeface="Calibri"/>
                <a:sym typeface="Calibri"/>
              </a:rPr>
              <a:t>Initiate a formal/on-going Shared Services program with North Durham (or other) municipal partners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Create a service sharing program “framework” for evaluating service sharing proposals by mid-2024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●"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Select/begin implementing a pilot service sharing deal before the end of 2024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b="1" i="1">
              <a:latin typeface="Calibri"/>
              <a:ea typeface="Calibri"/>
              <a:cs typeface="Calibri"/>
              <a:sym typeface="Calibri"/>
            </a:endParaRPr>
          </a:p>
          <a:p>
            <a:pPr marL="685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b="1" i="1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b="1" i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b="1" i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415" name="Google Shape;415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8388" y="2418475"/>
            <a:ext cx="2352675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"/>
          <p:cNvSpPr txBox="1">
            <a:spLocks noGrp="1"/>
          </p:cNvSpPr>
          <p:nvPr>
            <p:ph type="title"/>
          </p:nvPr>
        </p:nvSpPr>
        <p:spPr>
          <a:xfrm>
            <a:off x="1169961" y="1010408"/>
            <a:ext cx="8913813" cy="113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Arial"/>
              <a:buNone/>
            </a:pPr>
            <a:r>
              <a:rPr lang="en-US"/>
              <a:t>Setting Wildly Important Goals: </a:t>
            </a:r>
            <a:br>
              <a:rPr lang="en-US"/>
            </a:br>
            <a:r>
              <a:rPr lang="en-US"/>
              <a:t>The Law of Diminishing Returns</a:t>
            </a: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1334330" y="2778088"/>
            <a:ext cx="3040548" cy="679762"/>
          </a:xfrm>
          <a:prstGeom prst="rect">
            <a:avLst/>
          </a:prstGeom>
          <a:gradFill>
            <a:gsLst>
              <a:gs pos="0">
                <a:srgbClr val="0060FF"/>
              </a:gs>
              <a:gs pos="100000">
                <a:srgbClr val="638AFF"/>
              </a:gs>
            </a:gsLst>
            <a:lin ang="16200000" scaled="0"/>
          </a:gradFill>
          <a:ln w="9525" cap="flat" cmpd="sng">
            <a:solidFill>
              <a:srgbClr val="0063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Goals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(+ Whirlwind)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"/>
          <p:cNvSpPr/>
          <p:nvPr/>
        </p:nvSpPr>
        <p:spPr>
          <a:xfrm>
            <a:off x="1334330" y="4164794"/>
            <a:ext cx="3040548" cy="679762"/>
          </a:xfrm>
          <a:prstGeom prst="rect">
            <a:avLst/>
          </a:prstGeom>
          <a:gradFill>
            <a:gsLst>
              <a:gs pos="0">
                <a:srgbClr val="0060FF"/>
              </a:gs>
              <a:gs pos="100000">
                <a:srgbClr val="638AFF"/>
              </a:gs>
            </a:gsLst>
            <a:lin ang="16200000" scaled="0"/>
          </a:gradFill>
          <a:ln w="9525" cap="flat" cmpd="sng">
            <a:solidFill>
              <a:srgbClr val="0063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Goals Achieved with Excellence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"/>
          <p:cNvSpPr/>
          <p:nvPr/>
        </p:nvSpPr>
        <p:spPr>
          <a:xfrm>
            <a:off x="4994538" y="2778088"/>
            <a:ext cx="876394" cy="679762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"/>
          <p:cNvSpPr/>
          <p:nvPr/>
        </p:nvSpPr>
        <p:spPr>
          <a:xfrm>
            <a:off x="6764467" y="2778088"/>
            <a:ext cx="876394" cy="679762"/>
          </a:xfrm>
          <a:prstGeom prst="rect">
            <a:avLst/>
          </a:prstGeom>
          <a:solidFill>
            <a:srgbClr val="8491A7"/>
          </a:solidFill>
          <a:ln w="9525" cap="flat" cmpd="sng">
            <a:solidFill>
              <a:srgbClr val="0063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11-20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"/>
          <p:cNvSpPr/>
          <p:nvPr/>
        </p:nvSpPr>
        <p:spPr>
          <a:xfrm>
            <a:off x="5888073" y="2778088"/>
            <a:ext cx="876394" cy="679762"/>
          </a:xfrm>
          <a:prstGeom prst="rect">
            <a:avLst/>
          </a:prstGeom>
          <a:solidFill>
            <a:srgbClr val="E8EEF4"/>
          </a:solidFill>
          <a:ln w="9525" cap="flat" cmpd="sng">
            <a:solidFill>
              <a:srgbClr val="4A546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6764467" y="4164794"/>
            <a:ext cx="876394" cy="679762"/>
          </a:xfrm>
          <a:prstGeom prst="rect">
            <a:avLst/>
          </a:prstGeom>
          <a:solidFill>
            <a:srgbClr val="8491A7"/>
          </a:solidFill>
          <a:ln w="9525" cap="flat" cmpd="sng">
            <a:solidFill>
              <a:srgbClr val="0063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"/>
          <p:cNvSpPr/>
          <p:nvPr/>
        </p:nvSpPr>
        <p:spPr>
          <a:xfrm>
            <a:off x="5888073" y="4164794"/>
            <a:ext cx="876394" cy="679762"/>
          </a:xfrm>
          <a:prstGeom prst="rect">
            <a:avLst/>
          </a:prstGeom>
          <a:solidFill>
            <a:srgbClr val="E8EEF4"/>
          </a:solidFill>
          <a:ln w="9525" cap="flat" cmpd="sng">
            <a:solidFill>
              <a:srgbClr val="4A546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2"/>
          <p:cNvSpPr/>
          <p:nvPr/>
        </p:nvSpPr>
        <p:spPr>
          <a:xfrm>
            <a:off x="5073160" y="4164794"/>
            <a:ext cx="876394" cy="679762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rgbClr val="0063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"/>
          <p:cNvSpPr/>
          <p:nvPr/>
        </p:nvSpPr>
        <p:spPr>
          <a:xfrm>
            <a:off x="5304928" y="3690402"/>
            <a:ext cx="321940" cy="339881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60FF"/>
              </a:gs>
              <a:gs pos="100000">
                <a:srgbClr val="638AFF"/>
              </a:gs>
            </a:gsLst>
            <a:lin ang="16200000" scaled="0"/>
          </a:gradFill>
          <a:ln w="9525" cap="flat" cmpd="sng">
            <a:solidFill>
              <a:srgbClr val="0063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"/>
          <p:cNvSpPr/>
          <p:nvPr/>
        </p:nvSpPr>
        <p:spPr>
          <a:xfrm>
            <a:off x="6172751" y="3708290"/>
            <a:ext cx="321940" cy="339881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60FF"/>
              </a:gs>
              <a:gs pos="100000">
                <a:srgbClr val="638AFF"/>
              </a:gs>
            </a:gsLst>
            <a:lin ang="16200000" scaled="0"/>
          </a:gradFill>
          <a:ln w="9525" cap="flat" cmpd="sng">
            <a:solidFill>
              <a:srgbClr val="0063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2"/>
          <p:cNvSpPr/>
          <p:nvPr/>
        </p:nvSpPr>
        <p:spPr>
          <a:xfrm>
            <a:off x="6986917" y="3690402"/>
            <a:ext cx="321940" cy="339881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060FF"/>
              </a:gs>
              <a:gs pos="100000">
                <a:srgbClr val="638AFF"/>
              </a:gs>
            </a:gsLst>
            <a:lin ang="16200000" scaled="0"/>
          </a:gradFill>
          <a:ln w="9525" cap="flat" cmpd="sng">
            <a:solidFill>
              <a:srgbClr val="0063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"/>
          <p:cNvSpPr txBox="1"/>
          <p:nvPr/>
        </p:nvSpPr>
        <p:spPr>
          <a:xfrm>
            <a:off x="672565" y="5210924"/>
            <a:ext cx="808427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fundamental principle at work is that human beings are genetically hardwired to do one thing at a time with excellence.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2"/>
          <p:cNvSpPr txBox="1">
            <a:spLocks noGrp="1"/>
          </p:cNvSpPr>
          <p:nvPr>
            <p:ph type="title"/>
          </p:nvPr>
        </p:nvSpPr>
        <p:spPr>
          <a:xfrm>
            <a:off x="1017800" y="820528"/>
            <a:ext cx="91200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Achieving Strategic Priorities via </a:t>
            </a:r>
            <a:r>
              <a:rPr lang="en-US" i="1"/>
              <a:t>Relentless Focus</a:t>
            </a:r>
            <a:endParaRPr i="1"/>
          </a:p>
        </p:txBody>
      </p:sp>
      <p:sp>
        <p:nvSpPr>
          <p:cNvPr id="438" name="Google Shape;438;p52"/>
          <p:cNvSpPr txBox="1"/>
          <p:nvPr/>
        </p:nvSpPr>
        <p:spPr>
          <a:xfrm>
            <a:off x="870200" y="1993561"/>
            <a:ext cx="9415200" cy="3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strategic success, Council must focus simultaneously on a small number (2-3) Wildly Important Goals (aligned with its Results Brand) at any given point in time. 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WIGs have been organized into clusters that allow for a phased execution. 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4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Now…Do Next</a:t>
            </a:r>
            <a:r>
              <a:rPr lang="en-US" sz="3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3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3"/>
          <p:cNvSpPr txBox="1">
            <a:spLocks noGrp="1"/>
          </p:cNvSpPr>
          <p:nvPr>
            <p:ph type="title"/>
          </p:nvPr>
        </p:nvSpPr>
        <p:spPr>
          <a:xfrm>
            <a:off x="890150" y="464375"/>
            <a:ext cx="91200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 WIG Cluster #1</a:t>
            </a:r>
            <a:endParaRPr/>
          </a:p>
        </p:txBody>
      </p:sp>
      <p:sp>
        <p:nvSpPr>
          <p:cNvPr id="444" name="Google Shape;444;p53"/>
          <p:cNvSpPr txBox="1"/>
          <p:nvPr/>
        </p:nvSpPr>
        <p:spPr>
          <a:xfrm>
            <a:off x="431752" y="2014826"/>
            <a:ext cx="10550424" cy="3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recommended “</a:t>
            </a:r>
            <a:r>
              <a:rPr lang="en-US" sz="3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Now”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r>
              <a:rPr lang="en-US" sz="30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WIG cluster requires action immediately and over the next year to: 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i) Meet pending legislative requirements 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ii) Achieve a sustainable asset/facilities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iii) Begin to modernize operations to achieve efficiencies 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4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4"/>
          <p:cNvSpPr txBox="1">
            <a:spLocks noGrp="1"/>
          </p:cNvSpPr>
          <p:nvPr>
            <p:ph type="title"/>
          </p:nvPr>
        </p:nvSpPr>
        <p:spPr>
          <a:xfrm>
            <a:off x="890150" y="464375"/>
            <a:ext cx="91200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 Cluster #1 - </a:t>
            </a:r>
            <a:r>
              <a:rPr lang="en-US" i="1"/>
              <a:t>Do Now</a:t>
            </a:r>
            <a:r>
              <a:rPr lang="en-US"/>
              <a:t> WIGs </a:t>
            </a:r>
            <a:endParaRPr/>
          </a:p>
        </p:txBody>
      </p:sp>
      <p:sp>
        <p:nvSpPr>
          <p:cNvPr id="450" name="Google Shape;450;p54"/>
          <p:cNvSpPr txBox="1"/>
          <p:nvPr/>
        </p:nvSpPr>
        <p:spPr>
          <a:xfrm>
            <a:off x="798002" y="1649880"/>
            <a:ext cx="9600300" cy="4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●"/>
            </a:pPr>
            <a:r>
              <a:rPr lang="en-US"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WIG #1 - ‘One Brock’ AMP</a:t>
            </a:r>
            <a:endParaRPr sz="4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●"/>
            </a:pPr>
            <a:r>
              <a:rPr lang="en-US"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WIG #2 - Multi-Year Roads Sustainability Plan</a:t>
            </a:r>
            <a:endParaRPr sz="4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88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Arial"/>
              <a:buChar char="●"/>
            </a:pPr>
            <a:r>
              <a:rPr lang="en-US" sz="4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WIG #6 - Implement Work Order Technology Solution</a:t>
            </a:r>
            <a:endParaRPr sz="4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39200" y="2427800"/>
            <a:ext cx="2682150" cy="17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5"/>
          <p:cNvSpPr txBox="1">
            <a:spLocks noGrp="1"/>
          </p:cNvSpPr>
          <p:nvPr>
            <p:ph type="title"/>
          </p:nvPr>
        </p:nvSpPr>
        <p:spPr>
          <a:xfrm>
            <a:off x="890150" y="464375"/>
            <a:ext cx="91200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 Cluster #2 - </a:t>
            </a:r>
            <a:r>
              <a:rPr lang="en-US" i="1"/>
              <a:t>Do Next</a:t>
            </a:r>
            <a:r>
              <a:rPr lang="en-US"/>
              <a:t> WIGs </a:t>
            </a:r>
            <a:endParaRPr/>
          </a:p>
        </p:txBody>
      </p:sp>
      <p:sp>
        <p:nvSpPr>
          <p:cNvPr id="457" name="Google Shape;457;p55"/>
          <p:cNvSpPr txBox="1"/>
          <p:nvPr/>
        </p:nvSpPr>
        <p:spPr>
          <a:xfrm>
            <a:off x="1017800" y="1763200"/>
            <a:ext cx="9600300" cy="3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0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●"/>
            </a:pPr>
            <a:r>
              <a:rPr lang="en-US"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WIG #3 - “State of the Infrastructure” Annual Report</a:t>
            </a:r>
            <a:endParaRPr sz="4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4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●"/>
            </a:pPr>
            <a:r>
              <a:rPr lang="en-US"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WIG #5 - Annual Budget to Be Informed by Results Targets and Reporting</a:t>
            </a:r>
            <a:endParaRPr sz="4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6"/>
          <p:cNvSpPr txBox="1">
            <a:spLocks noGrp="1"/>
          </p:cNvSpPr>
          <p:nvPr>
            <p:ph type="title"/>
          </p:nvPr>
        </p:nvSpPr>
        <p:spPr>
          <a:xfrm>
            <a:off x="890150" y="464375"/>
            <a:ext cx="91200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 Cluster #3 - </a:t>
            </a:r>
            <a:r>
              <a:rPr lang="en-US" i="1"/>
              <a:t>Do Next</a:t>
            </a:r>
            <a:r>
              <a:rPr lang="en-US"/>
              <a:t> WIGs </a:t>
            </a:r>
            <a:endParaRPr/>
          </a:p>
        </p:txBody>
      </p:sp>
      <p:sp>
        <p:nvSpPr>
          <p:cNvPr id="463" name="Google Shape;463;p56"/>
          <p:cNvSpPr txBox="1"/>
          <p:nvPr/>
        </p:nvSpPr>
        <p:spPr>
          <a:xfrm>
            <a:off x="890150" y="1975851"/>
            <a:ext cx="9600300" cy="3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0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●"/>
            </a:pPr>
            <a:r>
              <a:rPr lang="en-US"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WIG #4 - Fire Station Location Review</a:t>
            </a:r>
            <a:endParaRPr sz="4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4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●"/>
            </a:pPr>
            <a:r>
              <a:rPr lang="en-US"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WIG #7 - Initiate Formal Shared Services Program</a:t>
            </a:r>
            <a:endParaRPr sz="4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7"/>
          <p:cNvSpPr txBox="1">
            <a:spLocks noGrp="1"/>
          </p:cNvSpPr>
          <p:nvPr>
            <p:ph type="ctrTitle"/>
          </p:nvPr>
        </p:nvSpPr>
        <p:spPr>
          <a:xfrm>
            <a:off x="765496" y="1527048"/>
            <a:ext cx="6625200" cy="2852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4800"/>
              <a:t>Restructuring of </a:t>
            </a:r>
            <a:br>
              <a:rPr lang="en-US" sz="4800"/>
            </a:br>
            <a:r>
              <a:rPr lang="en-US" sz="4800"/>
              <a:t>Low Value-Added Services/Assets </a:t>
            </a:r>
            <a:endParaRPr/>
          </a:p>
        </p:txBody>
      </p:sp>
      <p:sp>
        <p:nvSpPr>
          <p:cNvPr id="469" name="Google Shape;469;p57"/>
          <p:cNvSpPr txBox="1"/>
          <p:nvPr/>
        </p:nvSpPr>
        <p:spPr>
          <a:xfrm>
            <a:off x="3047238" y="3275112"/>
            <a:ext cx="60944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8"/>
          <p:cNvSpPr txBox="1">
            <a:spLocks noGrp="1"/>
          </p:cNvSpPr>
          <p:nvPr>
            <p:ph type="title"/>
          </p:nvPr>
        </p:nvSpPr>
        <p:spPr>
          <a:xfrm>
            <a:off x="820651" y="382617"/>
            <a:ext cx="10161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CSR Triage Tool</a:t>
            </a:r>
            <a:endParaRPr/>
          </a:p>
        </p:txBody>
      </p:sp>
      <p:sp>
        <p:nvSpPr>
          <p:cNvPr id="475" name="Google Shape;475;p58"/>
          <p:cNvSpPr txBox="1">
            <a:spLocks noGrp="1"/>
          </p:cNvSpPr>
          <p:nvPr>
            <p:ph type="body" idx="1"/>
          </p:nvPr>
        </p:nvSpPr>
        <p:spPr>
          <a:xfrm>
            <a:off x="514675" y="2235550"/>
            <a:ext cx="95073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130302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The Performance Concepts Team have developed a CSR “Triage Tool” to evaluate Brock’s existing and new services/assets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marR="13030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914400" marR="130302" lvl="0" indent="-469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Purpose is to determine whether some services/ assets are suitable for possible restructuring/service sharing opportunities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"/>
          <p:cNvSpPr txBox="1">
            <a:spLocks noGrp="1"/>
          </p:cNvSpPr>
          <p:nvPr>
            <p:ph type="ctrTitle"/>
          </p:nvPr>
        </p:nvSpPr>
        <p:spPr>
          <a:xfrm>
            <a:off x="866080" y="2441448"/>
            <a:ext cx="6625200" cy="2852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4800"/>
              <a:t>Core Service </a:t>
            </a:r>
            <a:br>
              <a:rPr lang="en-US" sz="4800"/>
            </a:br>
            <a:r>
              <a:rPr lang="en-US" sz="4800"/>
              <a:t>Review</a:t>
            </a:r>
            <a:br>
              <a:rPr lang="en-US" sz="4800"/>
            </a:br>
            <a:br>
              <a:rPr lang="en-US" sz="4800"/>
            </a:br>
            <a:r>
              <a:rPr lang="en-US" sz="4800"/>
              <a:t>What Is It?</a:t>
            </a:r>
            <a:br>
              <a:rPr lang="en-US" sz="4800"/>
            </a:br>
            <a:endParaRPr sz="48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9"/>
          <p:cNvSpPr txBox="1">
            <a:spLocks noGrp="1"/>
          </p:cNvSpPr>
          <p:nvPr>
            <p:ph type="subTitle" idx="1"/>
          </p:nvPr>
        </p:nvSpPr>
        <p:spPr>
          <a:xfrm>
            <a:off x="627783" y="3550394"/>
            <a:ext cx="6829783" cy="29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80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1" i="1"/>
              <a:t>Triage Tool addresses 1</a:t>
            </a:r>
            <a:r>
              <a:rPr lang="en-US" b="1" i="1" baseline="30000"/>
              <a:t>st</a:t>
            </a:r>
            <a:r>
              <a:rPr lang="en-US" b="1" i="1"/>
              <a:t> question by posing a series of evaluation criteria/tests that provide clarity:</a:t>
            </a:r>
            <a:endParaRPr/>
          </a:p>
          <a:p>
            <a:pPr marL="9652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Char char="✔"/>
            </a:pPr>
            <a:r>
              <a:rPr lang="en-US" b="1" i="1"/>
              <a:t>Should we keep/divest/acquire this asset?</a:t>
            </a:r>
            <a:endParaRPr/>
          </a:p>
          <a:p>
            <a:pPr marL="965200" lvl="1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Noto Sans Symbols"/>
              <a:buChar char="✔"/>
            </a:pPr>
            <a:r>
              <a:rPr lang="en-US" b="1" i="1"/>
              <a:t>Should we be delivering this Service or Service Component?</a:t>
            </a:r>
            <a:endParaRPr b="1" i="1"/>
          </a:p>
        </p:txBody>
      </p:sp>
      <p:pic>
        <p:nvPicPr>
          <p:cNvPr id="481" name="Google Shape;481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5142" y="741504"/>
            <a:ext cx="4635063" cy="2687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535" y="3787347"/>
            <a:ext cx="5566291" cy="2712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6577" y="358345"/>
            <a:ext cx="5683250" cy="3197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1"/>
          <p:cNvSpPr txBox="1">
            <a:spLocks noGrp="1"/>
          </p:cNvSpPr>
          <p:nvPr>
            <p:ph type="ctrTitle"/>
          </p:nvPr>
        </p:nvSpPr>
        <p:spPr>
          <a:xfrm>
            <a:off x="1167494" y="1041400"/>
            <a:ext cx="624591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NEXT</a:t>
            </a:r>
            <a:br>
              <a:rPr lang="en-US"/>
            </a:br>
            <a:r>
              <a:rPr lang="en-US"/>
              <a:t>STEPS</a:t>
            </a:r>
            <a:endParaRPr/>
          </a:p>
        </p:txBody>
      </p:sp>
      <p:sp>
        <p:nvSpPr>
          <p:cNvPr id="493" name="Google Shape;493;p61"/>
          <p:cNvSpPr txBox="1">
            <a:spLocks noGrp="1"/>
          </p:cNvSpPr>
          <p:nvPr>
            <p:ph type="subTitle" idx="1"/>
          </p:nvPr>
        </p:nvSpPr>
        <p:spPr>
          <a:xfrm>
            <a:off x="1167494" y="3704888"/>
            <a:ext cx="6245912" cy="140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Core Services Review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2"/>
          <p:cNvSpPr txBox="1">
            <a:spLocks noGrp="1"/>
          </p:cNvSpPr>
          <p:nvPr>
            <p:ph type="title"/>
          </p:nvPr>
        </p:nvSpPr>
        <p:spPr>
          <a:xfrm>
            <a:off x="820651" y="382617"/>
            <a:ext cx="10161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Core Service Review - Next Steps…</a:t>
            </a:r>
            <a:endParaRPr/>
          </a:p>
        </p:txBody>
      </p:sp>
      <p:sp>
        <p:nvSpPr>
          <p:cNvPr id="499" name="Google Shape;499;p62"/>
          <p:cNvSpPr txBox="1">
            <a:spLocks noGrp="1"/>
          </p:cNvSpPr>
          <p:nvPr>
            <p:ph type="body" idx="1"/>
          </p:nvPr>
        </p:nvSpPr>
        <p:spPr>
          <a:xfrm>
            <a:off x="514675" y="2044675"/>
            <a:ext cx="9507300" cy="40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130302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Receive Public feedback on CSR process and emerging issues (September 20</a:t>
            </a:r>
            <a:r>
              <a:rPr lang="en-US" baseline="30000">
                <a:latin typeface="Calibri"/>
                <a:ea typeface="Calibri"/>
                <a:cs typeface="Calibri"/>
                <a:sym typeface="Calibri"/>
              </a:rPr>
              <a:t>th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en-US" baseline="3000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26</a:t>
            </a:r>
            <a:r>
              <a:rPr lang="en-US" baseline="30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)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13030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marR="130302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Performance Concepts Team will use public input to inform our final CSR Report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marR="13030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914400" marR="130302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Presentation of our final CSR Report to Brock Council (October 10</a:t>
            </a:r>
            <a:r>
              <a:rPr lang="en-US" baseline="30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3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Let Us Know…</a:t>
            </a:r>
            <a:endParaRPr/>
          </a:p>
        </p:txBody>
      </p:sp>
      <p:sp>
        <p:nvSpPr>
          <p:cNvPr id="505" name="Google Shape;505;p63"/>
          <p:cNvSpPr txBox="1">
            <a:spLocks noGrp="1"/>
          </p:cNvSpPr>
          <p:nvPr>
            <p:ph type="body" idx="1"/>
          </p:nvPr>
        </p:nvSpPr>
        <p:spPr>
          <a:xfrm>
            <a:off x="1118568" y="1941267"/>
            <a:ext cx="9779100" cy="3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Access </a:t>
            </a:r>
            <a:r>
              <a:rPr lang="en-US" dirty="0">
                <a:solidFill>
                  <a:srgbClr val="0060FF"/>
                </a:solidFill>
              </a:rPr>
              <a:t>Mentimeter.com</a:t>
            </a:r>
            <a:r>
              <a:rPr lang="en-US" dirty="0"/>
              <a:t> interactive polling tool at: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u="sng" dirty="0">
                <a:solidFill>
                  <a:schemeClr val="hlink"/>
                </a:solidFill>
                <a:hlinkClick r:id="rId3"/>
              </a:rPr>
              <a:t>www.menti.com</a:t>
            </a:r>
            <a:endParaRPr b="1" dirty="0"/>
          </a:p>
          <a:p>
            <a:pPr marL="22860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Code: 8309 0804</a:t>
            </a:r>
            <a:endParaRPr b="1" dirty="0"/>
          </a:p>
          <a:p>
            <a:pPr marL="22860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"/>
          <p:cNvSpPr txBox="1">
            <a:spLocks noGrp="1"/>
          </p:cNvSpPr>
          <p:nvPr>
            <p:ph type="ctrTitle"/>
          </p:nvPr>
        </p:nvSpPr>
        <p:spPr>
          <a:xfrm>
            <a:off x="707239" y="997178"/>
            <a:ext cx="6625200" cy="160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4800"/>
              <a:t>Let’s Talk…</a:t>
            </a:r>
            <a:endParaRPr sz="4800"/>
          </a:p>
        </p:txBody>
      </p:sp>
      <p:pic>
        <p:nvPicPr>
          <p:cNvPr id="511" name="Google Shape;51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5218" y="3079242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"/>
          <p:cNvSpPr txBox="1"/>
          <p:nvPr/>
        </p:nvSpPr>
        <p:spPr>
          <a:xfrm>
            <a:off x="882869" y="1069692"/>
            <a:ext cx="976411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Core Services Review – 2 Aligned Elements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558" y="1715982"/>
            <a:ext cx="8611291" cy="3854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1011010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/>
              <a:t>2023 Core Service  Review</a:t>
            </a:r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body" idx="1"/>
          </p:nvPr>
        </p:nvSpPr>
        <p:spPr>
          <a:xfrm>
            <a:off x="694528" y="1985936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-"/>
            </a:pPr>
            <a:r>
              <a:rPr lang="en-US"/>
              <a:t>Recognizes that Brock’s portfolio of services (and their component parts) needs to be critically reviewed</a:t>
            </a:r>
            <a:endParaRPr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-"/>
            </a:pPr>
            <a:r>
              <a:rPr lang="en-US"/>
              <a:t>CSR will guide Council re. the go-forward mix of existing and potential new assets/services</a:t>
            </a:r>
            <a:endParaRPr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-"/>
            </a:pPr>
            <a:r>
              <a:rPr lang="en-US"/>
              <a:t>Critical tool for staff to execute/support Council’s strategic priorities (Wildly Important Goals)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"/>
          <p:cNvSpPr txBox="1">
            <a:spLocks noGrp="1"/>
          </p:cNvSpPr>
          <p:nvPr>
            <p:ph type="ctrTitle"/>
          </p:nvPr>
        </p:nvSpPr>
        <p:spPr>
          <a:xfrm>
            <a:off x="664912" y="1609344"/>
            <a:ext cx="6625200" cy="2852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4800"/>
              <a:t>Key Performance Indicators (KPIs) </a:t>
            </a:r>
            <a:br>
              <a:rPr lang="en-US" sz="4800"/>
            </a:br>
            <a:r>
              <a:rPr lang="en-US" sz="4800"/>
              <a:t>&amp; Results Targets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 txBox="1">
            <a:spLocks noGrp="1"/>
          </p:cNvSpPr>
          <p:nvPr>
            <p:ph type="title"/>
          </p:nvPr>
        </p:nvSpPr>
        <p:spPr>
          <a:xfrm>
            <a:off x="611532" y="454261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000"/>
              <a:t>Key Performance Indicators: </a:t>
            </a:r>
            <a:br>
              <a:rPr lang="en-US" sz="4000"/>
            </a:br>
            <a:r>
              <a:rPr lang="en-US" sz="4000"/>
              <a:t>Accountability for Real World Results</a:t>
            </a:r>
            <a:endParaRPr sz="4000"/>
          </a:p>
        </p:txBody>
      </p:sp>
      <p:pic>
        <p:nvPicPr>
          <p:cNvPr id="208" name="Google Shape;208;p16" descr="Shap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210" y="3151332"/>
            <a:ext cx="2773878" cy="198364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6"/>
          <p:cNvSpPr txBox="1"/>
          <p:nvPr/>
        </p:nvSpPr>
        <p:spPr>
          <a:xfrm>
            <a:off x="1306761" y="2436652"/>
            <a:ext cx="16187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KPIs + Targets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92368" y="3057842"/>
            <a:ext cx="4477842" cy="268311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6"/>
          <p:cNvSpPr txBox="1"/>
          <p:nvPr/>
        </p:nvSpPr>
        <p:spPr>
          <a:xfrm>
            <a:off x="5015383" y="2298068"/>
            <a:ext cx="1551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Dashboard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16" descr="A picture containing graphical user interfac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57129" y="3263662"/>
            <a:ext cx="2289546" cy="175898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6"/>
          <p:cNvSpPr txBox="1"/>
          <p:nvPr/>
        </p:nvSpPr>
        <p:spPr>
          <a:xfrm>
            <a:off x="8657129" y="2021153"/>
            <a:ext cx="250485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Taxpayers Connect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Dots Between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Tax Burden 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Results Provided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"/>
          <p:cNvSpPr txBox="1">
            <a:spLocks noGrp="1"/>
          </p:cNvSpPr>
          <p:nvPr>
            <p:ph type="ctrTitle"/>
          </p:nvPr>
        </p:nvSpPr>
        <p:spPr>
          <a:xfrm>
            <a:off x="765496" y="1261872"/>
            <a:ext cx="6625200" cy="2852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4800"/>
              <a:t>Brock’s Current </a:t>
            </a:r>
            <a:br>
              <a:rPr lang="en-US" sz="4800"/>
            </a:br>
            <a:r>
              <a:rPr lang="en-US" sz="4800"/>
              <a:t>Situation</a:t>
            </a:r>
            <a:endParaRPr/>
          </a:p>
        </p:txBody>
      </p:sp>
      <p:sp>
        <p:nvSpPr>
          <p:cNvPr id="219" name="Google Shape;219;p4"/>
          <p:cNvSpPr txBox="1"/>
          <p:nvPr/>
        </p:nvSpPr>
        <p:spPr>
          <a:xfrm>
            <a:off x="3047238" y="3275112"/>
            <a:ext cx="60944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64FD11F493E54690800D5559A0BB64" ma:contentTypeVersion="14" ma:contentTypeDescription="Create a new document." ma:contentTypeScope="" ma:versionID="e0edc6a7705b522b757e829501082b1f">
  <xsd:schema xmlns:xsd="http://www.w3.org/2001/XMLSchema" xmlns:xs="http://www.w3.org/2001/XMLSchema" xmlns:p="http://schemas.microsoft.com/office/2006/metadata/properties" xmlns:ns2="4f9de6fa-1b7b-45f5-88f5-e31f1dc3783a" xmlns:ns3="064c3bcc-60b3-49a6-8d68-50974c3c7baf" targetNamespace="http://schemas.microsoft.com/office/2006/metadata/properties" ma:root="true" ma:fieldsID="57a58de003701bb2438150a6143bdd39" ns2:_="" ns3:_="">
    <xsd:import namespace="4f9de6fa-1b7b-45f5-88f5-e31f1dc3783a"/>
    <xsd:import namespace="064c3bcc-60b3-49a6-8d68-50974c3c7b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de6fa-1b7b-45f5-88f5-e31f1dc378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7ab208b-f6f7-466a-8600-bb2afcd09c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4c3bcc-60b3-49a6-8d68-50974c3c7b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988d2f0-860d-4fb6-9f3c-cf7c3a84481a}" ma:internalName="TaxCatchAll" ma:showField="CatchAllData" ma:web="064c3bcc-60b3-49a6-8d68-50974c3c7b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420903-F3B0-4C40-B820-8700772D6FA4}">
  <ds:schemaRefs>
    <ds:schemaRef ds:uri="064c3bcc-60b3-49a6-8d68-50974c3c7baf"/>
    <ds:schemaRef ds:uri="4f9de6fa-1b7b-45f5-88f5-e31f1dc378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54D3EFA-76CA-4A4F-AFD4-22F1A5E779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1638</Words>
  <Application>Microsoft Office PowerPoint</Application>
  <PresentationFormat>Widescreen</PresentationFormat>
  <Paragraphs>253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Noto Sans Symbols</vt:lpstr>
      <vt:lpstr>Office Theme</vt:lpstr>
      <vt:lpstr>2023 Core Service Review</vt:lpstr>
      <vt:lpstr>Tonight’s Agenda</vt:lpstr>
      <vt:lpstr>Performance  Concepts Team</vt:lpstr>
      <vt:lpstr>Core Service  Review  What Is It? </vt:lpstr>
      <vt:lpstr>PowerPoint Presentation</vt:lpstr>
      <vt:lpstr>2023 Core Service  Review</vt:lpstr>
      <vt:lpstr>Key Performance Indicators (KPIs)  &amp; Results Targets</vt:lpstr>
      <vt:lpstr>Key Performance Indicators:  Accountability for Real World Results</vt:lpstr>
      <vt:lpstr>Brock’s Current  Situation</vt:lpstr>
      <vt:lpstr>Strengths to Build On</vt:lpstr>
      <vt:lpstr>Unfinished Business in Creating Mature Brock</vt:lpstr>
      <vt:lpstr>Brock Amalgamation Realities</vt:lpstr>
      <vt:lpstr>Asset Consumption – 3 Arenas</vt:lpstr>
      <vt:lpstr>$ Risk Exposure Facing Brock</vt:lpstr>
      <vt:lpstr>Reg 588/17 = Total Gamechanger</vt:lpstr>
      <vt:lpstr>Asset Management  Day of Reckoning </vt:lpstr>
      <vt:lpstr>North Durham Peers Generate Service Level Pressure </vt:lpstr>
      <vt:lpstr>Brock / Scugog / Uxbridge</vt:lpstr>
      <vt:lpstr>PowerPoint Presentation</vt:lpstr>
      <vt:lpstr>Brock Council’s  Performance Brand</vt:lpstr>
      <vt:lpstr>  At the end of this term of Council…  As you turn and look backwards over your 4 years working together, what Results Brand will best describe your collective achievements?</vt:lpstr>
      <vt:lpstr>A Financially Responsible/Modernizer Council</vt:lpstr>
      <vt:lpstr>Council’s Wildly Important Goals (WIGs) </vt:lpstr>
      <vt:lpstr>Identifying Wildly Important Goals (WIGs) </vt:lpstr>
      <vt:lpstr>WIG #1 - “One Brock” AMP</vt:lpstr>
      <vt:lpstr>WIG #2 - Multi-Year Roads Sustainability Plan</vt:lpstr>
      <vt:lpstr>WIG #3 - “State of the Infrastructure” Annual Report </vt:lpstr>
      <vt:lpstr>WIG #4 - Fire Station Location Review</vt:lpstr>
      <vt:lpstr>WIG #5 - Annual Budget to be Informed by Results Targets and Reporting</vt:lpstr>
      <vt:lpstr>WIG #6 - Implement Work Order Technology Solution</vt:lpstr>
      <vt:lpstr>WIG #7 - Initiate Formal Shared Services Program</vt:lpstr>
      <vt:lpstr>Setting Wildly Important Goals:  The Law of Diminishing Returns</vt:lpstr>
      <vt:lpstr>Achieving Strategic Priorities via Relentless Focus</vt:lpstr>
      <vt:lpstr> WIG Cluster #1</vt:lpstr>
      <vt:lpstr> Cluster #1 - Do Now WIGs </vt:lpstr>
      <vt:lpstr> Cluster #2 - Do Next WIGs </vt:lpstr>
      <vt:lpstr> Cluster #3 - Do Next WIGs </vt:lpstr>
      <vt:lpstr>Restructuring of  Low Value-Added Services/Assets </vt:lpstr>
      <vt:lpstr>CSR Triage Tool</vt:lpstr>
      <vt:lpstr>PowerPoint Presentation</vt:lpstr>
      <vt:lpstr>PowerPoint Presentation</vt:lpstr>
      <vt:lpstr>NEXT STEPS</vt:lpstr>
      <vt:lpstr>Core Service Review - Next Steps…</vt:lpstr>
      <vt:lpstr>Let Us Know…</vt:lpstr>
      <vt:lpstr>Let’s Talk…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Core Service Review</dc:title>
  <dc:creator>Todd MacDonald</dc:creator>
  <cp:lastModifiedBy>Deena Hunt</cp:lastModifiedBy>
  <cp:revision>1</cp:revision>
  <dcterms:created xsi:type="dcterms:W3CDTF">2023-01-03T16:49:14Z</dcterms:created>
  <dcterms:modified xsi:type="dcterms:W3CDTF">2023-09-21T20:22:40Z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